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57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73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Titillium Web" panose="00000500000000000000" pitchFamily="2" charset="0"/>
      <p:regular r:id="rId25"/>
      <p:bold r:id="rId26"/>
      <p:italic r:id="rId27"/>
      <p:boldItalic r:id="rId28"/>
    </p:embeddedFont>
    <p:embeddedFont>
      <p:font typeface="Titillium Web SemiBold" panose="00000700000000000000" pitchFamily="2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jmbuRIC9W3Ox9xWc0XFa6tF5GGR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ra" initials="D" lastIdx="4" clrIdx="0">
    <p:extLst>
      <p:ext uri="{19B8F6BF-5375-455C-9EA6-DF929625EA0E}">
        <p15:presenceInfo xmlns:p15="http://schemas.microsoft.com/office/powerpoint/2012/main" userId="Do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0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viewProps" Target="viewProps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5-30T15:20:34.588" idx="3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EC5955-E351-4F78-AB01-47323DFCF237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BO"/>
        </a:p>
      </dgm:t>
    </dgm:pt>
    <dgm:pt modelId="{B966143C-9350-4553-B869-C38BE7E83C4B}">
      <dgm:prSet phldrT="[Texto]"/>
      <dgm:spPr>
        <a:xfrm>
          <a:off x="202772" y="15609"/>
          <a:ext cx="2479346" cy="1377042"/>
        </a:xfrm>
        <a:prstGeom prst="roundRect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S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Documentación</a:t>
          </a:r>
          <a:endParaRPr lang="es-BO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F0E782A0-2C43-46E5-B460-338AF25F3E19}" type="parTrans" cxnId="{C73691EE-054C-4A4A-8763-0DD3563EC487}">
      <dgm:prSet/>
      <dgm:spPr/>
      <dgm:t>
        <a:bodyPr/>
        <a:lstStyle/>
        <a:p>
          <a:endParaRPr lang="es-BO"/>
        </a:p>
      </dgm:t>
    </dgm:pt>
    <dgm:pt modelId="{C20033F6-DA5C-4E24-BA4C-F7FF67A8655B}" type="sibTrans" cxnId="{C73691EE-054C-4A4A-8763-0DD3563EC487}">
      <dgm:prSet/>
      <dgm:spPr/>
      <dgm:t>
        <a:bodyPr/>
        <a:lstStyle/>
        <a:p>
          <a:endParaRPr lang="es-BO"/>
        </a:p>
      </dgm:t>
    </dgm:pt>
    <dgm:pt modelId="{7F05C58A-50F6-41A2-9A66-03F984D03C89}">
      <dgm:prSet phldrT="[Texto]" custT="1"/>
      <dgm:spPr>
        <a:xfrm rot="5400000">
          <a:off x="4984597" y="-2164801"/>
          <a:ext cx="1101700" cy="5706658"/>
        </a:xfrm>
        <a:prstGeom prst="round2SameRect">
          <a:avLst/>
        </a:prstGeom>
        <a:solidFill>
          <a:srgbClr val="ED7D31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D7D3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s-ES_tradnl" sz="1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Índice</a:t>
          </a:r>
          <a:endParaRPr lang="es-ES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/>
            <a:ea typeface="+mn-ea"/>
            <a:cs typeface="+mn-cs"/>
          </a:endParaRPr>
        </a:p>
      </dgm:t>
    </dgm:pt>
    <dgm:pt modelId="{63FC4324-4764-44FF-B9AD-BF760686145B}" type="parTrans" cxnId="{99C74046-767E-49EA-904E-82EF05179EF9}">
      <dgm:prSet/>
      <dgm:spPr/>
      <dgm:t>
        <a:bodyPr/>
        <a:lstStyle/>
        <a:p>
          <a:endParaRPr lang="es-BO"/>
        </a:p>
      </dgm:t>
    </dgm:pt>
    <dgm:pt modelId="{A2448FDD-EBB3-4128-94BA-1D9868E40057}" type="sibTrans" cxnId="{99C74046-767E-49EA-904E-82EF05179EF9}">
      <dgm:prSet/>
      <dgm:spPr/>
      <dgm:t>
        <a:bodyPr/>
        <a:lstStyle/>
        <a:p>
          <a:endParaRPr lang="es-BO"/>
        </a:p>
      </dgm:t>
    </dgm:pt>
    <dgm:pt modelId="{77A08525-3F78-45A5-AE22-0794887FD5E9}">
      <dgm:prSet phldrT="[Texto]" custT="1"/>
      <dgm:spPr>
        <a:xfrm rot="5400000">
          <a:off x="4984597" y="-2164801"/>
          <a:ext cx="1101700" cy="5706658"/>
        </a:xfrm>
        <a:prstGeom prst="round2SameRect">
          <a:avLst/>
        </a:prstGeom>
        <a:solidFill>
          <a:srgbClr val="ED7D31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D7D3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s-ES" sz="1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Documentos de aprobación de los Estados Financieros de acuerdo a normativa vigente. </a:t>
          </a:r>
        </a:p>
      </dgm:t>
    </dgm:pt>
    <dgm:pt modelId="{E4F584E5-8E74-4CDC-BB0A-A99EF458D68A}" type="parTrans" cxnId="{CDD555AC-5996-4B2D-A51D-6C7FDCD76D03}">
      <dgm:prSet/>
      <dgm:spPr/>
      <dgm:t>
        <a:bodyPr/>
        <a:lstStyle/>
        <a:p>
          <a:endParaRPr lang="es-BO"/>
        </a:p>
      </dgm:t>
    </dgm:pt>
    <dgm:pt modelId="{BE62E435-A7C4-4E7D-B8E4-2C21BB4CD645}" type="sibTrans" cxnId="{CDD555AC-5996-4B2D-A51D-6C7FDCD76D03}">
      <dgm:prSet/>
      <dgm:spPr/>
      <dgm:t>
        <a:bodyPr/>
        <a:lstStyle/>
        <a:p>
          <a:endParaRPr lang="es-BO"/>
        </a:p>
      </dgm:t>
    </dgm:pt>
    <dgm:pt modelId="{69AD9E3A-9156-46CF-9981-1C62EA1424F7}">
      <dgm:prSet phldrT="[Texto]" custT="1"/>
      <dgm:spPr>
        <a:xfrm rot="5400000">
          <a:off x="4984597" y="-2164801"/>
          <a:ext cx="1101700" cy="5706658"/>
        </a:xfrm>
        <a:prstGeom prst="round2SameRect">
          <a:avLst/>
        </a:prstGeom>
        <a:solidFill>
          <a:srgbClr val="ED7D31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D7D3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s-ES" sz="1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Detalle de Activos Fijos. </a:t>
          </a:r>
        </a:p>
      </dgm:t>
    </dgm:pt>
    <dgm:pt modelId="{AC611034-106C-4F71-B9D4-94B842654C38}" type="parTrans" cxnId="{F5CE3901-0E46-40E4-A331-5D1E2DA51732}">
      <dgm:prSet/>
      <dgm:spPr/>
      <dgm:t>
        <a:bodyPr/>
        <a:lstStyle/>
        <a:p>
          <a:endParaRPr lang="es-BO"/>
        </a:p>
      </dgm:t>
    </dgm:pt>
    <dgm:pt modelId="{3622553D-270C-4085-88A5-5BE6383890F0}" type="sibTrans" cxnId="{F5CE3901-0E46-40E4-A331-5D1E2DA51732}">
      <dgm:prSet/>
      <dgm:spPr/>
      <dgm:t>
        <a:bodyPr/>
        <a:lstStyle/>
        <a:p>
          <a:endParaRPr lang="es-BO"/>
        </a:p>
      </dgm:t>
    </dgm:pt>
    <dgm:pt modelId="{BF6A3962-B24B-4A5E-B6F8-D2E27727AABC}">
      <dgm:prSet phldrT="[Texto]" custT="1"/>
      <dgm:spPr>
        <a:xfrm rot="5400000">
          <a:off x="4984597" y="-2164801"/>
          <a:ext cx="1101700" cy="5706658"/>
        </a:xfrm>
        <a:prstGeom prst="round2SameRect">
          <a:avLst/>
        </a:prstGeom>
        <a:solidFill>
          <a:srgbClr val="ED7D31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D7D3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s-ES" sz="1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Backup</a:t>
          </a:r>
          <a:r>
            <a:rPr lang="es-ES" sz="1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 del </a:t>
          </a:r>
          <a:r>
            <a:rPr lang="es-ES" sz="1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Vsiaf</a:t>
          </a:r>
          <a:r>
            <a:rPr lang="es-ES" sz="1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 (activos fijos). </a:t>
          </a:r>
        </a:p>
      </dgm:t>
    </dgm:pt>
    <dgm:pt modelId="{49BA5363-2A08-42BB-AB4A-1EC9E750ECE1}" type="parTrans" cxnId="{3A56F0E5-957D-4DAA-9E25-5844ED322E6A}">
      <dgm:prSet/>
      <dgm:spPr/>
      <dgm:t>
        <a:bodyPr/>
        <a:lstStyle/>
        <a:p>
          <a:endParaRPr lang="es-BO"/>
        </a:p>
      </dgm:t>
    </dgm:pt>
    <dgm:pt modelId="{856821E7-A1DA-4C9A-9C20-0A00F341D726}" type="sibTrans" cxnId="{3A56F0E5-957D-4DAA-9E25-5844ED322E6A}">
      <dgm:prSet/>
      <dgm:spPr/>
      <dgm:t>
        <a:bodyPr/>
        <a:lstStyle/>
        <a:p>
          <a:endParaRPr lang="es-BO"/>
        </a:p>
      </dgm:t>
    </dgm:pt>
    <dgm:pt modelId="{4F7F72AE-3093-4802-8B76-247509780473}">
      <dgm:prSet phldrT="[Texto]" custT="1"/>
      <dgm:spPr>
        <a:xfrm rot="5400000">
          <a:off x="4984597" y="-2164801"/>
          <a:ext cx="1101700" cy="5706658"/>
        </a:xfrm>
        <a:prstGeom prst="round2SameRect">
          <a:avLst/>
        </a:prstGeom>
        <a:solidFill>
          <a:srgbClr val="ED7D31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D7D3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s-ES" sz="1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Informe complementario para subsanar observaciones o efectuar aclaraciones.</a:t>
          </a:r>
        </a:p>
      </dgm:t>
    </dgm:pt>
    <dgm:pt modelId="{FED732D4-F62E-4298-B8C7-C2DD3CC27463}" type="parTrans" cxnId="{E6E5E8C2-4AFA-4F9D-A26E-DEE5E9099A2A}">
      <dgm:prSet/>
      <dgm:spPr/>
      <dgm:t>
        <a:bodyPr/>
        <a:lstStyle/>
        <a:p>
          <a:endParaRPr lang="es-BO"/>
        </a:p>
      </dgm:t>
    </dgm:pt>
    <dgm:pt modelId="{E411E4B1-4B33-4733-BA90-1522241012B2}" type="sibTrans" cxnId="{E6E5E8C2-4AFA-4F9D-A26E-DEE5E9099A2A}">
      <dgm:prSet/>
      <dgm:spPr/>
      <dgm:t>
        <a:bodyPr/>
        <a:lstStyle/>
        <a:p>
          <a:endParaRPr lang="es-BO"/>
        </a:p>
      </dgm:t>
    </dgm:pt>
    <dgm:pt modelId="{0DA2E0A9-AC77-470C-989E-B337BB8BF24E}">
      <dgm:prSet phldrT="[Texto]"/>
      <dgm:spPr>
        <a:xfrm>
          <a:off x="202772" y="1445905"/>
          <a:ext cx="2472201" cy="1377125"/>
        </a:xfrm>
        <a:prstGeom prst="roundRect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S_tradnl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Estados Financieros Básicos</a:t>
          </a:r>
          <a:endParaRPr lang="es-E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A8357A47-B50F-43D5-A54E-8FF6A13748C0}" type="parTrans" cxnId="{CBE4B759-AF72-413C-9B46-3AB7FEB54C37}">
      <dgm:prSet/>
      <dgm:spPr/>
      <dgm:t>
        <a:bodyPr/>
        <a:lstStyle/>
        <a:p>
          <a:endParaRPr lang="es-BO"/>
        </a:p>
      </dgm:t>
    </dgm:pt>
    <dgm:pt modelId="{BC41D8E0-3097-416F-A8A7-45A0A87117F0}" type="sibTrans" cxnId="{CBE4B759-AF72-413C-9B46-3AB7FEB54C37}">
      <dgm:prSet/>
      <dgm:spPr/>
      <dgm:t>
        <a:bodyPr/>
        <a:lstStyle/>
        <a:p>
          <a:endParaRPr lang="es-BO"/>
        </a:p>
      </dgm:t>
    </dgm:pt>
    <dgm:pt modelId="{5659B8C3-1230-4886-92AB-D4AB3943F05E}">
      <dgm:prSet phldrT="[Texto]"/>
      <dgm:spPr>
        <a:xfrm>
          <a:off x="202772" y="2891886"/>
          <a:ext cx="2425343" cy="1377125"/>
        </a:xfrm>
        <a:prstGeom prst="roundRect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S_tradnl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Adjuntos</a:t>
          </a:r>
          <a:endParaRPr lang="es-ES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0BF6B492-023B-4569-BE5E-4759D5DB98F3}" type="parTrans" cxnId="{1CD3DF8D-DD1E-48AA-A221-08ABAB0DA361}">
      <dgm:prSet/>
      <dgm:spPr/>
      <dgm:t>
        <a:bodyPr/>
        <a:lstStyle/>
        <a:p>
          <a:endParaRPr lang="es-BO"/>
        </a:p>
      </dgm:t>
    </dgm:pt>
    <dgm:pt modelId="{DF2801D5-0C4C-44E7-A01D-9643C387E2B6}" type="sibTrans" cxnId="{1CD3DF8D-DD1E-48AA-A221-08ABAB0DA361}">
      <dgm:prSet/>
      <dgm:spPr/>
      <dgm:t>
        <a:bodyPr/>
        <a:lstStyle/>
        <a:p>
          <a:endParaRPr lang="es-BO"/>
        </a:p>
      </dgm:t>
    </dgm:pt>
    <dgm:pt modelId="{5B0347D3-88A8-4DE4-B01B-5F70D8CADB44}">
      <dgm:prSet phldrT="[Texto]" custT="1"/>
      <dgm:spPr>
        <a:xfrm rot="5400000">
          <a:off x="4864460" y="2143299"/>
          <a:ext cx="1272540" cy="5766263"/>
        </a:xfrm>
        <a:prstGeom prst="round2SameRect">
          <a:avLst/>
        </a:prstGeom>
        <a:solidFill>
          <a:srgbClr val="ED7D31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D7D3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s-ES_tradnl" sz="1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Inversiones Financieras a Corto Plazo/Largo Plazo </a:t>
          </a:r>
          <a:r>
            <a:rPr lang="es-ES_tradnl" sz="1000" b="1" i="1" dirty="0">
              <a:solidFill>
                <a:srgbClr val="C00000"/>
              </a:solidFill>
              <a:latin typeface="Calibri Light" panose="020F0302020204030204"/>
              <a:ea typeface="+mn-ea"/>
              <a:cs typeface="+mn-cs"/>
            </a:rPr>
            <a:t>(SIGEP)</a:t>
          </a:r>
          <a:endParaRPr lang="es-ES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/>
            <a:ea typeface="+mn-ea"/>
            <a:cs typeface="+mn-cs"/>
          </a:endParaRPr>
        </a:p>
      </dgm:t>
    </dgm:pt>
    <dgm:pt modelId="{91AA9BE2-EC85-43FB-B842-FCAD2185A0BA}" type="parTrans" cxnId="{486CABBB-6628-4CF4-BE54-77AB3FCE8291}">
      <dgm:prSet/>
      <dgm:spPr/>
      <dgm:t>
        <a:bodyPr/>
        <a:lstStyle/>
        <a:p>
          <a:endParaRPr lang="es-BO"/>
        </a:p>
      </dgm:t>
    </dgm:pt>
    <dgm:pt modelId="{F5166B35-95CB-4827-A4C1-BF3AC072E146}" type="sibTrans" cxnId="{486CABBB-6628-4CF4-BE54-77AB3FCE8291}">
      <dgm:prSet/>
      <dgm:spPr/>
      <dgm:t>
        <a:bodyPr/>
        <a:lstStyle/>
        <a:p>
          <a:endParaRPr lang="es-BO"/>
        </a:p>
      </dgm:t>
    </dgm:pt>
    <dgm:pt modelId="{146D8B2A-779F-41C8-94FA-F7C8DA9B2865}">
      <dgm:prSet custT="1"/>
      <dgm:spPr>
        <a:xfrm rot="5400000">
          <a:off x="4864460" y="2143299"/>
          <a:ext cx="1272540" cy="5766263"/>
        </a:xfrm>
        <a:prstGeom prst="round2SameRect">
          <a:avLst/>
        </a:prstGeom>
        <a:solidFill>
          <a:srgbClr val="ED7D31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D7D3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s-ES_tradnl" sz="1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Exigible a Corto Plazo/Largo Plazo </a:t>
          </a:r>
          <a:r>
            <a:rPr lang="es-ES_tradnl" sz="1000" b="1" i="1" dirty="0">
              <a:solidFill>
                <a:srgbClr val="C00000"/>
              </a:solidFill>
              <a:latin typeface="Calibri Light" panose="020F0302020204030204"/>
              <a:ea typeface="+mn-ea"/>
              <a:cs typeface="+mn-cs"/>
            </a:rPr>
            <a:t>(SIGEP)</a:t>
          </a:r>
          <a:endParaRPr lang="es-BO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/>
            <a:ea typeface="+mn-ea"/>
            <a:cs typeface="+mn-cs"/>
          </a:endParaRPr>
        </a:p>
      </dgm:t>
    </dgm:pt>
    <dgm:pt modelId="{8307BE46-6671-409D-BF57-68CD680D4DD9}" type="parTrans" cxnId="{DD3A245F-4B3B-41DA-BAD3-C6FCDCF8FF28}">
      <dgm:prSet/>
      <dgm:spPr/>
      <dgm:t>
        <a:bodyPr/>
        <a:lstStyle/>
        <a:p>
          <a:endParaRPr lang="es-BO"/>
        </a:p>
      </dgm:t>
    </dgm:pt>
    <dgm:pt modelId="{AAAC0B43-EDD4-4708-942F-1575CBF7C39F}" type="sibTrans" cxnId="{DD3A245F-4B3B-41DA-BAD3-C6FCDCF8FF28}">
      <dgm:prSet/>
      <dgm:spPr/>
      <dgm:t>
        <a:bodyPr/>
        <a:lstStyle/>
        <a:p>
          <a:endParaRPr lang="es-BO"/>
        </a:p>
      </dgm:t>
    </dgm:pt>
    <dgm:pt modelId="{13F261DA-DAA0-4A69-BD04-05CDABAB60B7}">
      <dgm:prSet custT="1"/>
      <dgm:spPr>
        <a:xfrm rot="5400000">
          <a:off x="4864460" y="2143299"/>
          <a:ext cx="1272540" cy="5766263"/>
        </a:xfrm>
        <a:prstGeom prst="round2SameRect">
          <a:avLst/>
        </a:prstGeom>
        <a:solidFill>
          <a:srgbClr val="ED7D31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D7D3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s-ES_tradnl" sz="1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Obligaciones a Corto Plazo/Largo Plazo </a:t>
          </a:r>
          <a:r>
            <a:rPr lang="es-ES_tradnl" sz="1000" b="1" i="1" dirty="0">
              <a:solidFill>
                <a:srgbClr val="C00000"/>
              </a:solidFill>
              <a:latin typeface="Calibri Light" panose="020F0302020204030204"/>
              <a:ea typeface="+mn-ea"/>
              <a:cs typeface="+mn-cs"/>
            </a:rPr>
            <a:t>(SIGEP)</a:t>
          </a:r>
          <a:endParaRPr lang="es-BO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/>
            <a:ea typeface="+mn-ea"/>
            <a:cs typeface="+mn-cs"/>
          </a:endParaRPr>
        </a:p>
      </dgm:t>
    </dgm:pt>
    <dgm:pt modelId="{D48827BA-2C83-43FE-BF57-F2E92E56C03C}" type="parTrans" cxnId="{1F472C2B-5D3E-4E87-BF7E-1AD40222C261}">
      <dgm:prSet/>
      <dgm:spPr/>
      <dgm:t>
        <a:bodyPr/>
        <a:lstStyle/>
        <a:p>
          <a:endParaRPr lang="es-BO"/>
        </a:p>
      </dgm:t>
    </dgm:pt>
    <dgm:pt modelId="{7B20C778-5D12-4BC4-8553-3EC44E204903}" type="sibTrans" cxnId="{1F472C2B-5D3E-4E87-BF7E-1AD40222C261}">
      <dgm:prSet/>
      <dgm:spPr/>
      <dgm:t>
        <a:bodyPr/>
        <a:lstStyle/>
        <a:p>
          <a:endParaRPr lang="es-BO"/>
        </a:p>
      </dgm:t>
    </dgm:pt>
    <dgm:pt modelId="{A1FE1B99-E47D-43BC-871C-0B2A425B9E2B}">
      <dgm:prSet custT="1"/>
      <dgm:spPr>
        <a:xfrm rot="5400000">
          <a:off x="4864460" y="2143299"/>
          <a:ext cx="1272540" cy="5766263"/>
        </a:xfrm>
        <a:prstGeom prst="round2SameRect">
          <a:avLst/>
        </a:prstGeom>
        <a:solidFill>
          <a:srgbClr val="ED7D31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D7D3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s-ES_tradnl" sz="1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Deuda Pública;</a:t>
          </a:r>
          <a:endParaRPr lang="es-BO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/>
            <a:ea typeface="+mn-ea"/>
            <a:cs typeface="+mn-cs"/>
          </a:endParaRPr>
        </a:p>
      </dgm:t>
    </dgm:pt>
    <dgm:pt modelId="{C14EC8D8-68DD-4382-ACF0-1A97FB97EF1E}" type="parTrans" cxnId="{7E3177E7-0A95-4978-AEF5-6A1D1E702399}">
      <dgm:prSet/>
      <dgm:spPr/>
      <dgm:t>
        <a:bodyPr/>
        <a:lstStyle/>
        <a:p>
          <a:endParaRPr lang="es-BO"/>
        </a:p>
      </dgm:t>
    </dgm:pt>
    <dgm:pt modelId="{2F15DDF6-6110-497B-80FA-E24511B629AC}" type="sibTrans" cxnId="{7E3177E7-0A95-4978-AEF5-6A1D1E702399}">
      <dgm:prSet/>
      <dgm:spPr/>
      <dgm:t>
        <a:bodyPr/>
        <a:lstStyle/>
        <a:p>
          <a:endParaRPr lang="es-BO"/>
        </a:p>
      </dgm:t>
    </dgm:pt>
    <dgm:pt modelId="{0E01922C-665D-48BF-A424-3FE7A05E287C}">
      <dgm:prSet custT="1"/>
      <dgm:spPr>
        <a:xfrm rot="5400000">
          <a:off x="4864460" y="2143299"/>
          <a:ext cx="1272540" cy="5766263"/>
        </a:xfrm>
        <a:prstGeom prst="round2SameRect">
          <a:avLst/>
        </a:prstGeom>
        <a:solidFill>
          <a:srgbClr val="ED7D31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D7D3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s-ES_tradnl" sz="1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Cuadro </a:t>
          </a:r>
          <a:r>
            <a:rPr lang="es-ES_tradnl" sz="1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resumen</a:t>
          </a:r>
          <a:r>
            <a:rPr lang="es-ES_tradnl" sz="1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 de Activos Fijos;</a:t>
          </a:r>
          <a:endParaRPr lang="es-BO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/>
            <a:ea typeface="+mn-ea"/>
            <a:cs typeface="+mn-cs"/>
          </a:endParaRPr>
        </a:p>
      </dgm:t>
    </dgm:pt>
    <dgm:pt modelId="{6839C7B7-3F78-4CDC-961F-280A0BC963D1}" type="parTrans" cxnId="{2C5EB452-6E6B-4A3E-A93F-ED2733AD1612}">
      <dgm:prSet/>
      <dgm:spPr/>
      <dgm:t>
        <a:bodyPr/>
        <a:lstStyle/>
        <a:p>
          <a:endParaRPr lang="es-BO"/>
        </a:p>
      </dgm:t>
    </dgm:pt>
    <dgm:pt modelId="{FD0F0CCF-F99D-4787-B16D-D9C8D99075FF}" type="sibTrans" cxnId="{2C5EB452-6E6B-4A3E-A93F-ED2733AD1612}">
      <dgm:prSet/>
      <dgm:spPr/>
      <dgm:t>
        <a:bodyPr/>
        <a:lstStyle/>
        <a:p>
          <a:endParaRPr lang="es-BO"/>
        </a:p>
      </dgm:t>
    </dgm:pt>
    <dgm:pt modelId="{26549299-26A2-4332-B8FF-5C468E5E682F}">
      <dgm:prSet custT="1"/>
      <dgm:spPr>
        <a:xfrm rot="5400000">
          <a:off x="4864460" y="2143299"/>
          <a:ext cx="1272540" cy="5766263"/>
        </a:xfrm>
        <a:prstGeom prst="round2SameRect">
          <a:avLst/>
        </a:prstGeom>
        <a:solidFill>
          <a:srgbClr val="ED7D31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D7D3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s-ES_tradnl" sz="1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Cuadro </a:t>
          </a:r>
          <a:r>
            <a:rPr lang="es-ES_tradnl" sz="1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resumen</a:t>
          </a:r>
          <a:r>
            <a:rPr lang="es-ES_tradnl" sz="1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 de Bienes de Consumo;</a:t>
          </a:r>
          <a:endParaRPr lang="es-BO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/>
            <a:ea typeface="+mn-ea"/>
            <a:cs typeface="+mn-cs"/>
          </a:endParaRPr>
        </a:p>
      </dgm:t>
    </dgm:pt>
    <dgm:pt modelId="{7EDEB995-1815-446C-B164-B40BCDAE42A3}" type="parTrans" cxnId="{8CD41D47-8484-4F51-AF50-A71DE714316F}">
      <dgm:prSet/>
      <dgm:spPr/>
      <dgm:t>
        <a:bodyPr/>
        <a:lstStyle/>
        <a:p>
          <a:endParaRPr lang="es-BO"/>
        </a:p>
      </dgm:t>
    </dgm:pt>
    <dgm:pt modelId="{5A1A4D7C-87B4-4185-97B5-7971716802E7}" type="sibTrans" cxnId="{8CD41D47-8484-4F51-AF50-A71DE714316F}">
      <dgm:prSet/>
      <dgm:spPr/>
      <dgm:t>
        <a:bodyPr/>
        <a:lstStyle/>
        <a:p>
          <a:endParaRPr lang="es-BO"/>
        </a:p>
      </dgm:t>
    </dgm:pt>
    <dgm:pt modelId="{9BB104CF-E529-483A-8B98-6BC5E2374606}">
      <dgm:prSet custT="1"/>
      <dgm:spPr>
        <a:xfrm rot="5400000">
          <a:off x="4864460" y="2143299"/>
          <a:ext cx="1272540" cy="5766263"/>
        </a:xfrm>
        <a:prstGeom prst="round2SameRect">
          <a:avLst/>
        </a:prstGeom>
        <a:solidFill>
          <a:srgbClr val="ED7D31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D7D3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s-ES_tradnl" sz="1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Saldos por Auxiliares de las cuentas Construcciones </a:t>
          </a:r>
          <a:r>
            <a:rPr lang="es-ES_tradnl" sz="1000" b="1" i="1" dirty="0">
              <a:solidFill>
                <a:srgbClr val="C00000"/>
              </a:solidFill>
              <a:latin typeface="Calibri Light" panose="020F0302020204030204"/>
              <a:ea typeface="+mn-ea"/>
              <a:cs typeface="+mn-cs"/>
            </a:rPr>
            <a:t>(SIGEP)</a:t>
          </a:r>
          <a:endParaRPr lang="es-BO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/>
            <a:ea typeface="+mn-ea"/>
            <a:cs typeface="+mn-cs"/>
          </a:endParaRPr>
        </a:p>
      </dgm:t>
    </dgm:pt>
    <dgm:pt modelId="{CB641FC0-694E-46A2-ADE5-C290CAF7B038}" type="parTrans" cxnId="{521DBEA4-3632-42A4-B9AD-43DBF7E9867E}">
      <dgm:prSet/>
      <dgm:spPr/>
      <dgm:t>
        <a:bodyPr/>
        <a:lstStyle/>
        <a:p>
          <a:endParaRPr lang="es-BO"/>
        </a:p>
      </dgm:t>
    </dgm:pt>
    <dgm:pt modelId="{89BE3578-492A-40E8-BED0-4F75CE0BE89A}" type="sibTrans" cxnId="{521DBEA4-3632-42A4-B9AD-43DBF7E9867E}">
      <dgm:prSet/>
      <dgm:spPr/>
      <dgm:t>
        <a:bodyPr/>
        <a:lstStyle/>
        <a:p>
          <a:endParaRPr lang="es-BO"/>
        </a:p>
      </dgm:t>
    </dgm:pt>
    <dgm:pt modelId="{8E47374D-A2C4-4229-9CAE-26FE1A222247}">
      <dgm:prSet phldrT="[Texto]" custT="1"/>
      <dgm:spPr>
        <a:xfrm rot="5400000">
          <a:off x="4852763" y="699915"/>
          <a:ext cx="1290024" cy="5739320"/>
        </a:xfrm>
        <a:prstGeom prst="round2SameRect">
          <a:avLst/>
        </a:prstGeom>
        <a:solidFill>
          <a:srgbClr val="ED7D31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D7D3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s-ES" sz="1000" dirty="0">
              <a:solidFill>
                <a:sysClr val="windowText" lastClr="000000"/>
              </a:solidFill>
              <a:latin typeface="Calibri Light" panose="020F0302020204030204"/>
              <a:ea typeface="+mn-ea"/>
              <a:cs typeface="+mn-cs"/>
            </a:rPr>
            <a:t>Reporte Gerencial de gastos </a:t>
          </a:r>
          <a:r>
            <a:rPr lang="es-ES_tradnl" sz="1000" b="1" i="1" dirty="0">
              <a:solidFill>
                <a:srgbClr val="C00000"/>
              </a:solidFill>
              <a:latin typeface="Calibri Light" panose="020F0302020204030204"/>
              <a:ea typeface="+mn-ea"/>
              <a:cs typeface="+mn-cs"/>
            </a:rPr>
            <a:t>(SIGEP)</a:t>
          </a:r>
          <a:endParaRPr lang="es-ES" sz="1000" dirty="0">
            <a:solidFill>
              <a:sysClr val="windowText" lastClr="000000"/>
            </a:solidFill>
            <a:latin typeface="Calibri Light" panose="020F0302020204030204"/>
            <a:ea typeface="+mn-ea"/>
            <a:cs typeface="+mn-cs"/>
          </a:endParaRPr>
        </a:p>
      </dgm:t>
    </dgm:pt>
    <dgm:pt modelId="{2BE07296-5BF1-4238-99BE-90186FC786B2}" type="parTrans" cxnId="{D536A3EB-C2B1-4E2B-AAB9-7E40DC225A80}">
      <dgm:prSet/>
      <dgm:spPr/>
      <dgm:t>
        <a:bodyPr/>
        <a:lstStyle/>
        <a:p>
          <a:endParaRPr lang="es-BO"/>
        </a:p>
      </dgm:t>
    </dgm:pt>
    <dgm:pt modelId="{0CCBCE6E-1679-4676-B5B5-83EA91960331}" type="sibTrans" cxnId="{D536A3EB-C2B1-4E2B-AAB9-7E40DC225A80}">
      <dgm:prSet/>
      <dgm:spPr/>
      <dgm:t>
        <a:bodyPr/>
        <a:lstStyle/>
        <a:p>
          <a:endParaRPr lang="es-BO"/>
        </a:p>
      </dgm:t>
    </dgm:pt>
    <dgm:pt modelId="{2C2EBE32-036D-4A45-8DE6-1ADC1CC07E76}">
      <dgm:prSet phldrT="[Texto]" custT="1"/>
      <dgm:spPr>
        <a:xfrm rot="5400000">
          <a:off x="4852763" y="699915"/>
          <a:ext cx="1290024" cy="5739320"/>
        </a:xfrm>
        <a:prstGeom prst="round2SameRect">
          <a:avLst/>
        </a:prstGeom>
        <a:solidFill>
          <a:srgbClr val="ED7D31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D7D3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s-ES" sz="1000" dirty="0">
              <a:solidFill>
                <a:sysClr val="windowText" lastClr="000000"/>
              </a:solidFill>
              <a:latin typeface="Calibri Light" panose="020F0302020204030204"/>
              <a:ea typeface="+mn-ea"/>
              <a:cs typeface="+mn-cs"/>
            </a:rPr>
            <a:t>Balance de sumas y saldos </a:t>
          </a:r>
          <a:r>
            <a:rPr lang="es-ES_tradnl" sz="1000" b="1" i="1" dirty="0">
              <a:solidFill>
                <a:srgbClr val="C00000"/>
              </a:solidFill>
              <a:latin typeface="Calibri Light" panose="020F0302020204030204"/>
              <a:ea typeface="+mn-ea"/>
              <a:cs typeface="+mn-cs"/>
            </a:rPr>
            <a:t>(SIGEP)</a:t>
          </a:r>
          <a:endParaRPr lang="es-ES" sz="1000" dirty="0">
            <a:solidFill>
              <a:sysClr val="windowText" lastClr="000000"/>
            </a:solidFill>
            <a:latin typeface="Calibri Light" panose="020F0302020204030204"/>
            <a:ea typeface="+mn-ea"/>
            <a:cs typeface="+mn-cs"/>
          </a:endParaRPr>
        </a:p>
      </dgm:t>
    </dgm:pt>
    <dgm:pt modelId="{8F1F5C20-994C-448A-89BC-DED1CE82AFC1}" type="parTrans" cxnId="{66AA8590-F86B-4F72-A70D-72B1A290A3D2}">
      <dgm:prSet/>
      <dgm:spPr/>
      <dgm:t>
        <a:bodyPr/>
        <a:lstStyle/>
        <a:p>
          <a:endParaRPr lang="es-BO"/>
        </a:p>
      </dgm:t>
    </dgm:pt>
    <dgm:pt modelId="{3A3E3CD8-38EE-46EF-9AA2-5122022F8863}" type="sibTrans" cxnId="{66AA8590-F86B-4F72-A70D-72B1A290A3D2}">
      <dgm:prSet/>
      <dgm:spPr/>
      <dgm:t>
        <a:bodyPr/>
        <a:lstStyle/>
        <a:p>
          <a:endParaRPr lang="es-BO"/>
        </a:p>
      </dgm:t>
    </dgm:pt>
    <dgm:pt modelId="{DC81BE57-7698-423F-B919-19AE7C03C5B4}">
      <dgm:prSet phldrT="[Texto]" custT="1"/>
      <dgm:spPr>
        <a:xfrm rot="5400000">
          <a:off x="4852763" y="699915"/>
          <a:ext cx="1290024" cy="5739320"/>
        </a:xfrm>
        <a:prstGeom prst="round2SameRect">
          <a:avLst/>
        </a:prstGeom>
        <a:solidFill>
          <a:srgbClr val="ED7D31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D7D3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s-ES" sz="1000" dirty="0">
              <a:solidFill>
                <a:sysClr val="windowText" lastClr="000000"/>
              </a:solidFill>
              <a:latin typeface="Calibri Light" panose="020F0302020204030204"/>
              <a:ea typeface="+mn-ea"/>
              <a:cs typeface="+mn-cs"/>
            </a:rPr>
            <a:t>Notas a los Estados Financieros</a:t>
          </a:r>
        </a:p>
      </dgm:t>
    </dgm:pt>
    <dgm:pt modelId="{0CAD6CF8-269B-4088-80BD-64FEF0950622}" type="parTrans" cxnId="{32B55EFE-817E-4E52-99C3-A9719D8507BC}">
      <dgm:prSet/>
      <dgm:spPr/>
      <dgm:t>
        <a:bodyPr/>
        <a:lstStyle/>
        <a:p>
          <a:endParaRPr lang="es-BO"/>
        </a:p>
      </dgm:t>
    </dgm:pt>
    <dgm:pt modelId="{635649AA-F7C6-4A61-A15A-64959F24DD41}" type="sibTrans" cxnId="{32B55EFE-817E-4E52-99C3-A9719D8507BC}">
      <dgm:prSet/>
      <dgm:spPr/>
      <dgm:t>
        <a:bodyPr/>
        <a:lstStyle/>
        <a:p>
          <a:endParaRPr lang="es-BO"/>
        </a:p>
      </dgm:t>
    </dgm:pt>
    <dgm:pt modelId="{214129E1-1FAC-4A68-AAD4-D8CA489333A2}">
      <dgm:prSet phldrT="[Texto]" custT="1"/>
      <dgm:spPr>
        <a:xfrm rot="5400000">
          <a:off x="4852763" y="699915"/>
          <a:ext cx="1290024" cy="5739320"/>
        </a:xfrm>
        <a:prstGeom prst="round2SameRect">
          <a:avLst/>
        </a:prstGeom>
        <a:solidFill>
          <a:srgbClr val="ED7D31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D7D3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s-ES" sz="1000" dirty="0">
              <a:solidFill>
                <a:sysClr val="windowText" lastClr="000000"/>
              </a:solidFill>
              <a:latin typeface="Calibri Light" panose="020F0302020204030204"/>
              <a:ea typeface="+mn-ea"/>
              <a:cs typeface="+mn-cs"/>
            </a:rPr>
            <a:t>Informe de Auditoría Interna</a:t>
          </a:r>
        </a:p>
      </dgm:t>
    </dgm:pt>
    <dgm:pt modelId="{E6C061D2-B954-43BE-80BC-001DAFF6ED07}" type="parTrans" cxnId="{C4B50191-8965-42A5-BD0E-2E01C4CBC7F8}">
      <dgm:prSet/>
      <dgm:spPr/>
      <dgm:t>
        <a:bodyPr/>
        <a:lstStyle/>
        <a:p>
          <a:endParaRPr lang="es-BO"/>
        </a:p>
      </dgm:t>
    </dgm:pt>
    <dgm:pt modelId="{D3BC1A05-D219-48C3-A6DC-ADCFCB5CDC19}" type="sibTrans" cxnId="{C4B50191-8965-42A5-BD0E-2E01C4CBC7F8}">
      <dgm:prSet/>
      <dgm:spPr/>
      <dgm:t>
        <a:bodyPr/>
        <a:lstStyle/>
        <a:p>
          <a:endParaRPr lang="es-BO"/>
        </a:p>
      </dgm:t>
    </dgm:pt>
    <dgm:pt modelId="{6B9DA681-E535-4FCC-BB30-CB4C166A1C7C}">
      <dgm:prSet phldrT="[Texto]" custT="1"/>
      <dgm:spPr>
        <a:xfrm rot="5400000">
          <a:off x="4852763" y="699915"/>
          <a:ext cx="1290024" cy="5739320"/>
        </a:xfrm>
        <a:prstGeom prst="round2SameRect">
          <a:avLst/>
        </a:prstGeom>
        <a:solidFill>
          <a:srgbClr val="ED7D31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D7D3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s-ES" sz="1000" dirty="0">
              <a:solidFill>
                <a:sysClr val="windowText" lastClr="000000"/>
              </a:solidFill>
              <a:latin typeface="Calibri Light" panose="020F0302020204030204"/>
              <a:ea typeface="+mn-ea"/>
              <a:cs typeface="+mn-cs"/>
            </a:rPr>
            <a:t>Informe de Auditoría Operativa</a:t>
          </a:r>
        </a:p>
      </dgm:t>
    </dgm:pt>
    <dgm:pt modelId="{48BA2420-8E7B-4B1D-9877-C90C54E68963}" type="parTrans" cxnId="{801CBC9E-D718-4F96-82C1-0D668956002E}">
      <dgm:prSet/>
      <dgm:spPr/>
      <dgm:t>
        <a:bodyPr/>
        <a:lstStyle/>
        <a:p>
          <a:endParaRPr lang="es-BO"/>
        </a:p>
      </dgm:t>
    </dgm:pt>
    <dgm:pt modelId="{A2244B66-B064-4DC9-8C6C-7FBF53245A92}" type="sibTrans" cxnId="{801CBC9E-D718-4F96-82C1-0D668956002E}">
      <dgm:prSet/>
      <dgm:spPr/>
      <dgm:t>
        <a:bodyPr/>
        <a:lstStyle/>
        <a:p>
          <a:endParaRPr lang="es-BO"/>
        </a:p>
      </dgm:t>
    </dgm:pt>
    <dgm:pt modelId="{21F8A53B-64BB-432D-81F7-FFD97706A4C8}">
      <dgm:prSet phldrT="[Texto]" custT="1"/>
      <dgm:spPr>
        <a:xfrm rot="5400000">
          <a:off x="4852763" y="699915"/>
          <a:ext cx="1290024" cy="5739320"/>
        </a:xfrm>
        <a:prstGeom prst="round2SameRect">
          <a:avLst/>
        </a:prstGeom>
        <a:solidFill>
          <a:srgbClr val="ED7D31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D7D3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s-ES" sz="1000" dirty="0">
              <a:solidFill>
                <a:sysClr val="windowText" lastClr="000000"/>
              </a:solidFill>
              <a:latin typeface="Calibri Light" panose="020F0302020204030204"/>
              <a:ea typeface="+mn-ea"/>
              <a:cs typeface="+mn-cs"/>
            </a:rPr>
            <a:t>Conciliaciones bancarias. </a:t>
          </a:r>
        </a:p>
      </dgm:t>
    </dgm:pt>
    <dgm:pt modelId="{CE1F7473-3C30-45ED-BD86-971F37A1EAFA}" type="parTrans" cxnId="{AF88AF47-172F-4630-9E0E-34DBFA5D6D4B}">
      <dgm:prSet/>
      <dgm:spPr/>
      <dgm:t>
        <a:bodyPr/>
        <a:lstStyle/>
        <a:p>
          <a:endParaRPr lang="es-BO"/>
        </a:p>
      </dgm:t>
    </dgm:pt>
    <dgm:pt modelId="{30EED3A9-074D-4348-9A23-A8DD6DDE5B32}" type="sibTrans" cxnId="{AF88AF47-172F-4630-9E0E-34DBFA5D6D4B}">
      <dgm:prSet/>
      <dgm:spPr/>
      <dgm:t>
        <a:bodyPr/>
        <a:lstStyle/>
        <a:p>
          <a:endParaRPr lang="es-BO"/>
        </a:p>
      </dgm:t>
    </dgm:pt>
    <dgm:pt modelId="{9F23E1A6-E8FD-45C1-8A53-DAB48F80C251}">
      <dgm:prSet phldrT="[Texto]" custT="1"/>
      <dgm:spPr>
        <a:xfrm rot="5400000">
          <a:off x="4852763" y="699915"/>
          <a:ext cx="1290024" cy="5739320"/>
        </a:xfrm>
        <a:prstGeom prst="round2SameRect">
          <a:avLst/>
        </a:prstGeom>
        <a:solidFill>
          <a:srgbClr val="ED7D31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D7D3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s-ES" sz="1000" dirty="0">
              <a:solidFill>
                <a:sysClr val="windowText" lastClr="000000"/>
              </a:solidFill>
              <a:latin typeface="Calibri Light" panose="020F0302020204030204"/>
              <a:ea typeface="+mn-ea"/>
              <a:cs typeface="+mn-cs"/>
            </a:rPr>
            <a:t>Resumen de Libretas </a:t>
          </a:r>
          <a:r>
            <a:rPr lang="es-ES_tradnl" sz="1000" b="1" i="1" dirty="0">
              <a:solidFill>
                <a:srgbClr val="C00000"/>
              </a:solidFill>
              <a:latin typeface="Calibri Light" panose="020F0302020204030204"/>
              <a:ea typeface="+mn-ea"/>
              <a:cs typeface="+mn-cs"/>
            </a:rPr>
            <a:t>(SIGEP)</a:t>
          </a:r>
          <a:endParaRPr lang="es-ES" sz="1000" dirty="0">
            <a:solidFill>
              <a:sysClr val="windowText" lastClr="000000"/>
            </a:solidFill>
            <a:latin typeface="Calibri Light" panose="020F0302020204030204"/>
            <a:ea typeface="+mn-ea"/>
            <a:cs typeface="+mn-cs"/>
          </a:endParaRPr>
        </a:p>
      </dgm:t>
    </dgm:pt>
    <dgm:pt modelId="{EFE2168C-26F1-42B1-9575-490B163E263E}" type="parTrans" cxnId="{B63B1A96-FCE0-48A2-AFAF-7DB67E1B655A}">
      <dgm:prSet/>
      <dgm:spPr/>
      <dgm:t>
        <a:bodyPr/>
        <a:lstStyle/>
        <a:p>
          <a:endParaRPr lang="es-BO"/>
        </a:p>
      </dgm:t>
    </dgm:pt>
    <dgm:pt modelId="{2E126331-9A15-4842-877F-517621271C8C}" type="sibTrans" cxnId="{B63B1A96-FCE0-48A2-AFAF-7DB67E1B655A}">
      <dgm:prSet/>
      <dgm:spPr/>
      <dgm:t>
        <a:bodyPr/>
        <a:lstStyle/>
        <a:p>
          <a:endParaRPr lang="es-BO"/>
        </a:p>
      </dgm:t>
    </dgm:pt>
    <dgm:pt modelId="{2B451B5F-DD45-4C93-A8FF-0577C1410E7F}">
      <dgm:prSet phldrT="[Texto]"/>
      <dgm:spPr>
        <a:xfrm>
          <a:off x="202772" y="4337868"/>
          <a:ext cx="2414826" cy="1377125"/>
        </a:xfrm>
        <a:prstGeom prst="roundRect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ES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s-ES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Desagregaciones</a:t>
          </a:r>
        </a:p>
      </dgm:t>
    </dgm:pt>
    <dgm:pt modelId="{9823C7B5-CF00-4BAB-AAE2-E348460C7356}" type="parTrans" cxnId="{539FBD25-4C61-49E3-8067-DB1395DA7525}">
      <dgm:prSet/>
      <dgm:spPr/>
      <dgm:t>
        <a:bodyPr/>
        <a:lstStyle/>
        <a:p>
          <a:endParaRPr lang="es-BO"/>
        </a:p>
      </dgm:t>
    </dgm:pt>
    <dgm:pt modelId="{C54CD4A5-94D6-4744-9E28-452A59D074EE}" type="sibTrans" cxnId="{539FBD25-4C61-49E3-8067-DB1395DA7525}">
      <dgm:prSet/>
      <dgm:spPr/>
      <dgm:t>
        <a:bodyPr/>
        <a:lstStyle/>
        <a:p>
          <a:endParaRPr lang="es-BO"/>
        </a:p>
      </dgm:t>
    </dgm:pt>
    <dgm:pt modelId="{D2E8ADA6-EAF4-4091-BBF9-324C9AAEE3EB}">
      <dgm:prSet phldrT="[Texto]" custT="1"/>
      <dgm:spPr>
        <a:xfrm rot="5400000">
          <a:off x="4984597" y="-2164801"/>
          <a:ext cx="1101700" cy="5706658"/>
        </a:xfrm>
        <a:prstGeom prst="round2SameRect">
          <a:avLst/>
        </a:prstGeom>
        <a:solidFill>
          <a:srgbClr val="ED7D31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D7D3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s-ES_tradnl" sz="1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Nota firmada por la MAE</a:t>
          </a:r>
          <a:endParaRPr lang="es-ES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/>
            <a:ea typeface="+mn-ea"/>
            <a:cs typeface="+mn-cs"/>
          </a:endParaRPr>
        </a:p>
      </dgm:t>
    </dgm:pt>
    <dgm:pt modelId="{3CF7607D-7358-42C3-AB73-68CDDF59708A}" type="parTrans" cxnId="{A05A4EFC-641C-4015-B0D4-15D2F720C515}">
      <dgm:prSet/>
      <dgm:spPr/>
      <dgm:t>
        <a:bodyPr/>
        <a:lstStyle/>
        <a:p>
          <a:endParaRPr lang="es-ES"/>
        </a:p>
      </dgm:t>
    </dgm:pt>
    <dgm:pt modelId="{3E5F6972-AB1E-4630-9B67-437EDA0AA37B}" type="sibTrans" cxnId="{A05A4EFC-641C-4015-B0D4-15D2F720C515}">
      <dgm:prSet/>
      <dgm:spPr/>
      <dgm:t>
        <a:bodyPr/>
        <a:lstStyle/>
        <a:p>
          <a:endParaRPr lang="es-ES"/>
        </a:p>
      </dgm:t>
    </dgm:pt>
    <dgm:pt modelId="{215366C6-6774-46E9-9346-A9A5CCFD515F}">
      <dgm:prSet phldrT="[Texto]" custT="1"/>
      <dgm:spPr>
        <a:xfrm rot="5400000">
          <a:off x="4854433" y="-711740"/>
          <a:ext cx="1333497" cy="5692417"/>
        </a:xfrm>
        <a:prstGeom prst="round2SameRect">
          <a:avLst/>
        </a:prstGeom>
        <a:solidFill>
          <a:srgbClr val="ED7D31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D7D3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s-ES_tradnl" sz="1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Balance General </a:t>
          </a:r>
          <a:r>
            <a:rPr lang="es-ES_tradnl" sz="1100" b="1" i="1" dirty="0">
              <a:solidFill>
                <a:srgbClr val="C00000"/>
              </a:solidFill>
              <a:latin typeface="Calibri Light" panose="020F0302020204030204"/>
              <a:ea typeface="+mn-ea"/>
              <a:cs typeface="+mn-cs"/>
            </a:rPr>
            <a:t>(SIGEP)</a:t>
          </a:r>
          <a:endParaRPr lang="es-ES" sz="1100" b="1" i="1" dirty="0">
            <a:solidFill>
              <a:srgbClr val="C00000"/>
            </a:solidFill>
            <a:latin typeface="Calibri Light" panose="020F0302020204030204"/>
            <a:ea typeface="+mn-ea"/>
            <a:cs typeface="+mn-cs"/>
          </a:endParaRPr>
        </a:p>
      </dgm:t>
    </dgm:pt>
    <dgm:pt modelId="{9BEA2DD7-3477-4624-A21C-E6E25F6FAB95}" type="sibTrans" cxnId="{7212ADE6-FF3A-4543-AF6D-D4CB27A6DBF7}">
      <dgm:prSet/>
      <dgm:spPr/>
      <dgm:t>
        <a:bodyPr/>
        <a:lstStyle/>
        <a:p>
          <a:endParaRPr lang="es-BO"/>
        </a:p>
      </dgm:t>
    </dgm:pt>
    <dgm:pt modelId="{0E462B79-216F-455F-B18F-16FDE8EB58F0}" type="parTrans" cxnId="{7212ADE6-FF3A-4543-AF6D-D4CB27A6DBF7}">
      <dgm:prSet/>
      <dgm:spPr/>
      <dgm:t>
        <a:bodyPr/>
        <a:lstStyle/>
        <a:p>
          <a:endParaRPr lang="es-BO"/>
        </a:p>
      </dgm:t>
    </dgm:pt>
    <dgm:pt modelId="{3BBFDE41-BE5D-40F2-B633-A50F2F082ADA}">
      <dgm:prSet custT="1"/>
      <dgm:spPr>
        <a:xfrm rot="5400000">
          <a:off x="4854433" y="-711740"/>
          <a:ext cx="1333497" cy="5692417"/>
        </a:xfrm>
        <a:prstGeom prst="round2SameRect">
          <a:avLst/>
        </a:prstGeom>
        <a:solidFill>
          <a:srgbClr val="ED7D31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D7D3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s-ES_tradnl" sz="1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Estado de Recursos y Gastos Corrientes </a:t>
          </a:r>
          <a:r>
            <a:rPr lang="es-ES_tradnl" sz="1000" b="1" i="1" dirty="0">
              <a:solidFill>
                <a:srgbClr val="C00000"/>
              </a:solidFill>
              <a:latin typeface="Calibri Light" panose="020F0302020204030204"/>
              <a:ea typeface="+mn-ea"/>
              <a:cs typeface="+mn-cs"/>
            </a:rPr>
            <a:t>(SIGEP)</a:t>
          </a:r>
          <a:endParaRPr lang="es-BO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/>
            <a:ea typeface="+mn-ea"/>
            <a:cs typeface="+mn-cs"/>
          </a:endParaRPr>
        </a:p>
      </dgm:t>
    </dgm:pt>
    <dgm:pt modelId="{CFBD0FE9-A0ED-47E1-A93C-9CCAE34F66CA}" type="sibTrans" cxnId="{B95AFC52-6EF1-42C3-BD05-FC46AFC56373}">
      <dgm:prSet/>
      <dgm:spPr/>
      <dgm:t>
        <a:bodyPr/>
        <a:lstStyle/>
        <a:p>
          <a:endParaRPr lang="es-BO"/>
        </a:p>
      </dgm:t>
    </dgm:pt>
    <dgm:pt modelId="{2E5795D8-AAB2-41D5-9A07-04E6CF8DCA77}" type="parTrans" cxnId="{B95AFC52-6EF1-42C3-BD05-FC46AFC56373}">
      <dgm:prSet/>
      <dgm:spPr/>
      <dgm:t>
        <a:bodyPr/>
        <a:lstStyle/>
        <a:p>
          <a:endParaRPr lang="es-BO"/>
        </a:p>
      </dgm:t>
    </dgm:pt>
    <dgm:pt modelId="{2E1C8BC9-1E45-4C1A-B1DF-F45735B412AB}">
      <dgm:prSet custT="1"/>
      <dgm:spPr>
        <a:xfrm rot="5400000">
          <a:off x="4854433" y="-711740"/>
          <a:ext cx="1333497" cy="5692417"/>
        </a:xfrm>
        <a:prstGeom prst="round2SameRect">
          <a:avLst/>
        </a:prstGeom>
        <a:solidFill>
          <a:srgbClr val="ED7D31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D7D3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s-ES_tradnl" sz="1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Estado de Flujo de Efectivo (Método Directo) </a:t>
          </a:r>
          <a:r>
            <a:rPr lang="es-ES_tradnl" sz="1000" b="1" i="1" dirty="0">
              <a:solidFill>
                <a:srgbClr val="C00000"/>
              </a:solidFill>
              <a:latin typeface="Calibri Light" panose="020F0302020204030204"/>
              <a:ea typeface="+mn-ea"/>
              <a:cs typeface="+mn-cs"/>
            </a:rPr>
            <a:t>(SIGEP)</a:t>
          </a:r>
          <a:endParaRPr lang="es-BO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/>
            <a:ea typeface="+mn-ea"/>
            <a:cs typeface="+mn-cs"/>
          </a:endParaRPr>
        </a:p>
      </dgm:t>
    </dgm:pt>
    <dgm:pt modelId="{6534DC37-601E-4490-A914-E61E9D4C3772}" type="sibTrans" cxnId="{2D2EA747-3C25-4B00-87F8-538691E1D56D}">
      <dgm:prSet/>
      <dgm:spPr/>
      <dgm:t>
        <a:bodyPr/>
        <a:lstStyle/>
        <a:p>
          <a:endParaRPr lang="es-BO"/>
        </a:p>
      </dgm:t>
    </dgm:pt>
    <dgm:pt modelId="{8F070832-4CBA-4F30-8487-04701D0B4022}" type="parTrans" cxnId="{2D2EA747-3C25-4B00-87F8-538691E1D56D}">
      <dgm:prSet/>
      <dgm:spPr/>
      <dgm:t>
        <a:bodyPr/>
        <a:lstStyle/>
        <a:p>
          <a:endParaRPr lang="es-BO"/>
        </a:p>
      </dgm:t>
    </dgm:pt>
    <dgm:pt modelId="{F326EE26-1FB7-41B3-803A-51BC474FBC55}">
      <dgm:prSet custT="1"/>
      <dgm:spPr>
        <a:xfrm rot="5400000">
          <a:off x="4854433" y="-711740"/>
          <a:ext cx="1333497" cy="5692417"/>
        </a:xfrm>
        <a:prstGeom prst="round2SameRect">
          <a:avLst/>
        </a:prstGeom>
        <a:solidFill>
          <a:srgbClr val="ED7D31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D7D3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s-ES_tradnl" sz="1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Estado de Cambios en el Patrimonio Neto </a:t>
          </a:r>
          <a:r>
            <a:rPr lang="es-ES_tradnl" sz="1000" b="1" i="1" dirty="0">
              <a:solidFill>
                <a:srgbClr val="C00000"/>
              </a:solidFill>
              <a:latin typeface="Calibri Light" panose="020F0302020204030204"/>
              <a:ea typeface="+mn-ea"/>
              <a:cs typeface="+mn-cs"/>
            </a:rPr>
            <a:t>(SIGEP)</a:t>
          </a:r>
          <a:endParaRPr lang="es-BO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/>
            <a:ea typeface="+mn-ea"/>
            <a:cs typeface="+mn-cs"/>
          </a:endParaRPr>
        </a:p>
      </dgm:t>
    </dgm:pt>
    <dgm:pt modelId="{DE88B78E-DF61-4A9D-B149-47F9631B1401}" type="sibTrans" cxnId="{42D43D07-D08C-4B9A-8303-BD96D7F3ADA9}">
      <dgm:prSet/>
      <dgm:spPr/>
      <dgm:t>
        <a:bodyPr/>
        <a:lstStyle/>
        <a:p>
          <a:endParaRPr lang="es-BO"/>
        </a:p>
      </dgm:t>
    </dgm:pt>
    <dgm:pt modelId="{8073DA1E-8A8B-482C-B3FB-DCE0721D5C08}" type="parTrans" cxnId="{42D43D07-D08C-4B9A-8303-BD96D7F3ADA9}">
      <dgm:prSet/>
      <dgm:spPr/>
      <dgm:t>
        <a:bodyPr/>
        <a:lstStyle/>
        <a:p>
          <a:endParaRPr lang="es-BO"/>
        </a:p>
      </dgm:t>
    </dgm:pt>
    <dgm:pt modelId="{9D31CB98-9335-4DAC-AD91-A46BF5323B60}">
      <dgm:prSet custT="1"/>
      <dgm:spPr>
        <a:xfrm rot="5400000">
          <a:off x="4854433" y="-711740"/>
          <a:ext cx="1333497" cy="5692417"/>
        </a:xfrm>
        <a:prstGeom prst="round2SameRect">
          <a:avLst/>
        </a:prstGeom>
        <a:solidFill>
          <a:srgbClr val="ED7D31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D7D3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s-ES_tradnl" sz="1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Estado de Ejecución del Presupuesto de Recursos (Resumen por Rubros a Nivel Institucional) </a:t>
          </a:r>
          <a:r>
            <a:rPr lang="es-ES_tradnl" sz="1000" b="1" i="1" dirty="0">
              <a:solidFill>
                <a:srgbClr val="C00000"/>
              </a:solidFill>
              <a:latin typeface="Calibri Light" panose="020F0302020204030204"/>
              <a:ea typeface="+mn-ea"/>
              <a:cs typeface="+mn-cs"/>
            </a:rPr>
            <a:t>(SIGEP)</a:t>
          </a:r>
          <a:endParaRPr lang="es-BO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/>
            <a:ea typeface="+mn-ea"/>
            <a:cs typeface="+mn-cs"/>
          </a:endParaRPr>
        </a:p>
      </dgm:t>
    </dgm:pt>
    <dgm:pt modelId="{90CC8EA5-8D5A-44C2-93B0-32DDA0C52B4B}" type="sibTrans" cxnId="{C54B6F78-F069-4D14-9CC0-5DEDA5E30A08}">
      <dgm:prSet/>
      <dgm:spPr/>
      <dgm:t>
        <a:bodyPr/>
        <a:lstStyle/>
        <a:p>
          <a:endParaRPr lang="es-BO"/>
        </a:p>
      </dgm:t>
    </dgm:pt>
    <dgm:pt modelId="{3805FF12-3ECF-4971-BA96-DC7961EDBA8F}" type="parTrans" cxnId="{C54B6F78-F069-4D14-9CC0-5DEDA5E30A08}">
      <dgm:prSet/>
      <dgm:spPr/>
      <dgm:t>
        <a:bodyPr/>
        <a:lstStyle/>
        <a:p>
          <a:endParaRPr lang="es-BO"/>
        </a:p>
      </dgm:t>
    </dgm:pt>
    <dgm:pt modelId="{C23A5141-483F-42EF-93ED-27D6E4E89041}">
      <dgm:prSet custT="1"/>
      <dgm:spPr>
        <a:xfrm rot="5400000">
          <a:off x="4854433" y="-711740"/>
          <a:ext cx="1333497" cy="5692417"/>
        </a:xfrm>
        <a:prstGeom prst="round2SameRect">
          <a:avLst/>
        </a:prstGeom>
        <a:solidFill>
          <a:srgbClr val="ED7D31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D7D3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s-ES_tradnl" sz="1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Estado de Ejecución del Presupuesto de Gastos (Resumen por Partidas a Nivel Institucional) </a:t>
          </a:r>
          <a:r>
            <a:rPr lang="es-ES_tradnl" sz="1000" b="1" i="1" dirty="0">
              <a:solidFill>
                <a:srgbClr val="C00000"/>
              </a:solidFill>
              <a:latin typeface="Calibri Light" panose="020F0302020204030204"/>
              <a:ea typeface="+mn-ea"/>
              <a:cs typeface="+mn-cs"/>
            </a:rPr>
            <a:t>(SIGEP)</a:t>
          </a:r>
          <a:endParaRPr lang="es-BO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/>
            <a:ea typeface="+mn-ea"/>
            <a:cs typeface="+mn-cs"/>
          </a:endParaRPr>
        </a:p>
      </dgm:t>
    </dgm:pt>
    <dgm:pt modelId="{844E435E-0387-4162-8605-268E7FA2E31E}" type="sibTrans" cxnId="{7092A260-7E25-4FBA-B4B3-CB398E81A922}">
      <dgm:prSet/>
      <dgm:spPr/>
      <dgm:t>
        <a:bodyPr/>
        <a:lstStyle/>
        <a:p>
          <a:endParaRPr lang="es-BO"/>
        </a:p>
      </dgm:t>
    </dgm:pt>
    <dgm:pt modelId="{D3B1706E-C806-410D-B732-6E88B3301364}" type="parTrans" cxnId="{7092A260-7E25-4FBA-B4B3-CB398E81A922}">
      <dgm:prSet/>
      <dgm:spPr/>
      <dgm:t>
        <a:bodyPr/>
        <a:lstStyle/>
        <a:p>
          <a:endParaRPr lang="es-BO"/>
        </a:p>
      </dgm:t>
    </dgm:pt>
    <dgm:pt modelId="{EC820602-5FB1-4997-850E-3053E108BCDF}">
      <dgm:prSet custT="1"/>
      <dgm:spPr>
        <a:xfrm rot="5400000">
          <a:off x="4854433" y="-711740"/>
          <a:ext cx="1333497" cy="5692417"/>
        </a:xfrm>
        <a:prstGeom prst="round2SameRect">
          <a:avLst/>
        </a:prstGeom>
        <a:solidFill>
          <a:srgbClr val="ED7D31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D7D3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s-ES_tradnl" sz="1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Cuenta Ahorro Inversión Financiamiento</a:t>
          </a:r>
          <a:endParaRPr lang="es-BO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/>
            <a:ea typeface="+mn-ea"/>
            <a:cs typeface="+mn-cs"/>
          </a:endParaRPr>
        </a:p>
      </dgm:t>
    </dgm:pt>
    <dgm:pt modelId="{6451BE82-5683-4B01-BC17-F20C929584B6}" type="sibTrans" cxnId="{D4647515-C08F-4CA2-BA60-A59131F35D3C}">
      <dgm:prSet/>
      <dgm:spPr/>
      <dgm:t>
        <a:bodyPr/>
        <a:lstStyle/>
        <a:p>
          <a:endParaRPr lang="es-BO"/>
        </a:p>
      </dgm:t>
    </dgm:pt>
    <dgm:pt modelId="{C649F9F7-1DE7-4111-BD3A-337649D7C0AB}" type="parTrans" cxnId="{D4647515-C08F-4CA2-BA60-A59131F35D3C}">
      <dgm:prSet/>
      <dgm:spPr/>
      <dgm:t>
        <a:bodyPr/>
        <a:lstStyle/>
        <a:p>
          <a:endParaRPr lang="es-BO"/>
        </a:p>
      </dgm:t>
    </dgm:pt>
    <dgm:pt modelId="{C1FE4603-8D06-43A9-9FE3-E8ED63DA8319}" type="pres">
      <dgm:prSet presAssocID="{AFEC5955-E351-4F78-AB01-47323DFCF237}" presName="Name0" presStyleCnt="0">
        <dgm:presLayoutVars>
          <dgm:dir/>
          <dgm:animLvl val="lvl"/>
          <dgm:resizeHandles val="exact"/>
        </dgm:presLayoutVars>
      </dgm:prSet>
      <dgm:spPr/>
    </dgm:pt>
    <dgm:pt modelId="{3BAF7330-0C5A-48BC-A34E-5A14D8935D46}" type="pres">
      <dgm:prSet presAssocID="{B966143C-9350-4553-B869-C38BE7E83C4B}" presName="linNode" presStyleCnt="0"/>
      <dgm:spPr/>
    </dgm:pt>
    <dgm:pt modelId="{78A5AE3D-5311-4CBF-8E14-F488C80CD91E}" type="pres">
      <dgm:prSet presAssocID="{B966143C-9350-4553-B869-C38BE7E83C4B}" presName="parentText" presStyleLbl="node1" presStyleIdx="0" presStyleCnt="4" custScaleX="80161" custScaleY="99994" custLinFactNeighborY="1133">
        <dgm:presLayoutVars>
          <dgm:chMax val="1"/>
          <dgm:bulletEnabled val="1"/>
        </dgm:presLayoutVars>
      </dgm:prSet>
      <dgm:spPr/>
    </dgm:pt>
    <dgm:pt modelId="{3DADFEC8-E8E7-4445-919C-372EF409034A}" type="pres">
      <dgm:prSet presAssocID="{B966143C-9350-4553-B869-C38BE7E83C4B}" presName="descendantText" presStyleLbl="alignAccFollowNode1" presStyleIdx="0" presStyleCnt="4" custScaleX="103784" custLinFactNeighborX="0">
        <dgm:presLayoutVars>
          <dgm:bulletEnabled val="1"/>
        </dgm:presLayoutVars>
      </dgm:prSet>
      <dgm:spPr/>
    </dgm:pt>
    <dgm:pt modelId="{0D35BE24-258D-40CE-A34A-4AEC62616C3C}" type="pres">
      <dgm:prSet presAssocID="{C20033F6-DA5C-4E24-BA4C-F7FF67A8655B}" presName="sp" presStyleCnt="0"/>
      <dgm:spPr/>
    </dgm:pt>
    <dgm:pt modelId="{197FCFCF-0DB4-4AB8-BD37-D51024550530}" type="pres">
      <dgm:prSet presAssocID="{0DA2E0A9-AC77-470C-989E-B337BB8BF24E}" presName="linNode" presStyleCnt="0"/>
      <dgm:spPr/>
    </dgm:pt>
    <dgm:pt modelId="{6E1292C2-260E-467A-8504-CB4620FF2E52}" type="pres">
      <dgm:prSet presAssocID="{0DA2E0A9-AC77-470C-989E-B337BB8BF24E}" presName="parentText" presStyleLbl="node1" presStyleIdx="1" presStyleCnt="4" custScaleX="79930">
        <dgm:presLayoutVars>
          <dgm:chMax val="1"/>
          <dgm:bulletEnabled val="1"/>
        </dgm:presLayoutVars>
      </dgm:prSet>
      <dgm:spPr/>
    </dgm:pt>
    <dgm:pt modelId="{C5DED0EF-4363-4DEF-B24C-7CFDF5D4252E}" type="pres">
      <dgm:prSet presAssocID="{0DA2E0A9-AC77-470C-989E-B337BB8BF24E}" presName="descendantText" presStyleLbl="alignAccFollowNode1" presStyleIdx="1" presStyleCnt="4" custScaleX="103525" custScaleY="121040">
        <dgm:presLayoutVars>
          <dgm:bulletEnabled val="1"/>
        </dgm:presLayoutVars>
      </dgm:prSet>
      <dgm:spPr/>
    </dgm:pt>
    <dgm:pt modelId="{55161B9E-D0CE-4385-9A5B-2E261DE99DCF}" type="pres">
      <dgm:prSet presAssocID="{BC41D8E0-3097-416F-A8A7-45A0A87117F0}" presName="sp" presStyleCnt="0"/>
      <dgm:spPr/>
    </dgm:pt>
    <dgm:pt modelId="{0B582BE0-54B7-45F6-A930-05FC17F56953}" type="pres">
      <dgm:prSet presAssocID="{5659B8C3-1230-4886-92AB-D4AB3943F05E}" presName="linNode" presStyleCnt="0"/>
      <dgm:spPr/>
    </dgm:pt>
    <dgm:pt modelId="{5FCF7E1D-A48E-4F60-B281-12C36839DD83}" type="pres">
      <dgm:prSet presAssocID="{5659B8C3-1230-4886-92AB-D4AB3943F05E}" presName="parentText" presStyleLbl="node1" presStyleIdx="2" presStyleCnt="4" custScaleX="78415">
        <dgm:presLayoutVars>
          <dgm:chMax val="1"/>
          <dgm:bulletEnabled val="1"/>
        </dgm:presLayoutVars>
      </dgm:prSet>
      <dgm:spPr/>
    </dgm:pt>
    <dgm:pt modelId="{D001EDEB-D1E8-49B3-8B2B-FF85EFE37076}" type="pres">
      <dgm:prSet presAssocID="{5659B8C3-1230-4886-92AB-D4AB3943F05E}" presName="descendantText" presStyleLbl="alignAccFollowNode1" presStyleIdx="2" presStyleCnt="4" custScaleX="104378" custScaleY="117094" custLinFactNeighborY="-987">
        <dgm:presLayoutVars>
          <dgm:bulletEnabled val="1"/>
        </dgm:presLayoutVars>
      </dgm:prSet>
      <dgm:spPr/>
    </dgm:pt>
    <dgm:pt modelId="{21641336-5DBE-443C-BB98-441CC2AE1BC8}" type="pres">
      <dgm:prSet presAssocID="{DF2801D5-0C4C-44E7-A01D-9643C387E2B6}" presName="sp" presStyleCnt="0"/>
      <dgm:spPr/>
    </dgm:pt>
    <dgm:pt modelId="{F15D37C9-885F-4C07-8628-D297A2FC57E0}" type="pres">
      <dgm:prSet presAssocID="{2B451B5F-DD45-4C93-A8FF-0577C1410E7F}" presName="linNode" presStyleCnt="0"/>
      <dgm:spPr/>
    </dgm:pt>
    <dgm:pt modelId="{0EE101BF-93A7-40D7-AF99-09E170275D5F}" type="pres">
      <dgm:prSet presAssocID="{2B451B5F-DD45-4C93-A8FF-0577C1410E7F}" presName="parentText" presStyleLbl="node1" presStyleIdx="3" presStyleCnt="4" custScaleX="78075">
        <dgm:presLayoutVars>
          <dgm:chMax val="1"/>
          <dgm:bulletEnabled val="1"/>
        </dgm:presLayoutVars>
      </dgm:prSet>
      <dgm:spPr/>
    </dgm:pt>
    <dgm:pt modelId="{3B8FE485-2020-4ECF-B9A4-3676F75F78DF}" type="pres">
      <dgm:prSet presAssocID="{2B451B5F-DD45-4C93-A8FF-0577C1410E7F}" presName="descendantText" presStyleLbl="alignAccFollowNode1" presStyleIdx="3" presStyleCnt="4" custScaleX="104868" custScaleY="115507" custLinFactNeighborX="493">
        <dgm:presLayoutVars>
          <dgm:bulletEnabled val="1"/>
        </dgm:presLayoutVars>
      </dgm:prSet>
      <dgm:spPr/>
    </dgm:pt>
  </dgm:ptLst>
  <dgm:cxnLst>
    <dgm:cxn modelId="{F5CE3901-0E46-40E4-A331-5D1E2DA51732}" srcId="{B966143C-9350-4553-B869-C38BE7E83C4B}" destId="{69AD9E3A-9156-46CF-9981-1C62EA1424F7}" srcOrd="3" destOrd="0" parTransId="{AC611034-106C-4F71-B9D4-94B842654C38}" sibTransId="{3622553D-270C-4085-88A5-5BE6383890F0}"/>
    <dgm:cxn modelId="{42D43D07-D08C-4B9A-8303-BD96D7F3ADA9}" srcId="{0DA2E0A9-AC77-470C-989E-B337BB8BF24E}" destId="{F326EE26-1FB7-41B3-803A-51BC474FBC55}" srcOrd="3" destOrd="0" parTransId="{8073DA1E-8A8B-482C-B3FB-DCE0721D5C08}" sibTransId="{DE88B78E-DF61-4A9D-B149-47F9631B1401}"/>
    <dgm:cxn modelId="{10D98E09-91B8-4F0B-9912-F53C2813DA01}" type="presOf" srcId="{D2E8ADA6-EAF4-4091-BBF9-324C9AAEE3EB}" destId="{3DADFEC8-E8E7-4445-919C-372EF409034A}" srcOrd="0" destOrd="1" presId="urn:microsoft.com/office/officeart/2005/8/layout/vList5"/>
    <dgm:cxn modelId="{8D94CD0A-4C06-42BE-924B-A7A16B97A954}" type="presOf" srcId="{26549299-26A2-4332-B8FF-5C468E5E682F}" destId="{3B8FE485-2020-4ECF-B9A4-3676F75F78DF}" srcOrd="0" destOrd="5" presId="urn:microsoft.com/office/officeart/2005/8/layout/vList5"/>
    <dgm:cxn modelId="{3142CC0E-2CBE-43DD-8D85-88A1724E13F8}" type="presOf" srcId="{BF6A3962-B24B-4A5E-B6F8-D2E27727AABC}" destId="{3DADFEC8-E8E7-4445-919C-372EF409034A}" srcOrd="0" destOrd="4" presId="urn:microsoft.com/office/officeart/2005/8/layout/vList5"/>
    <dgm:cxn modelId="{D4647515-C08F-4CA2-BA60-A59131F35D3C}" srcId="{0DA2E0A9-AC77-470C-989E-B337BB8BF24E}" destId="{EC820602-5FB1-4997-850E-3053E108BCDF}" srcOrd="6" destOrd="0" parTransId="{C649F9F7-1DE7-4111-BD3A-337649D7C0AB}" sibTransId="{6451BE82-5683-4B01-BC17-F20C929584B6}"/>
    <dgm:cxn modelId="{D7BBA816-BF2A-4678-A6A5-50D30B2C2025}" type="presOf" srcId="{21F8A53B-64BB-432D-81F7-FFD97706A4C8}" destId="{D001EDEB-D1E8-49B3-8B2B-FF85EFE37076}" srcOrd="0" destOrd="5" presId="urn:microsoft.com/office/officeart/2005/8/layout/vList5"/>
    <dgm:cxn modelId="{1E598A1E-FD9B-4A0A-B156-7A71FBABE97F}" type="presOf" srcId="{2E1C8BC9-1E45-4C1A-B1DF-F45735B412AB}" destId="{C5DED0EF-4363-4DEF-B24C-7CFDF5D4252E}" srcOrd="0" destOrd="2" presId="urn:microsoft.com/office/officeart/2005/8/layout/vList5"/>
    <dgm:cxn modelId="{539FBD25-4C61-49E3-8067-DB1395DA7525}" srcId="{AFEC5955-E351-4F78-AB01-47323DFCF237}" destId="{2B451B5F-DD45-4C93-A8FF-0577C1410E7F}" srcOrd="3" destOrd="0" parTransId="{9823C7B5-CF00-4BAB-AAE2-E348460C7356}" sibTransId="{C54CD4A5-94D6-4744-9E28-452A59D074EE}"/>
    <dgm:cxn modelId="{20E54826-4F72-46C3-A2DC-AF06A5B0E354}" type="presOf" srcId="{13F261DA-DAA0-4A69-BD04-05CDABAB60B7}" destId="{3B8FE485-2020-4ECF-B9A4-3676F75F78DF}" srcOrd="0" destOrd="2" presId="urn:microsoft.com/office/officeart/2005/8/layout/vList5"/>
    <dgm:cxn modelId="{06879227-D0E1-46DF-A2EE-3EB56F227BA7}" type="presOf" srcId="{215366C6-6774-46E9-9346-A9A5CCFD515F}" destId="{C5DED0EF-4363-4DEF-B24C-7CFDF5D4252E}" srcOrd="0" destOrd="0" presId="urn:microsoft.com/office/officeart/2005/8/layout/vList5"/>
    <dgm:cxn modelId="{1F472C2B-5D3E-4E87-BF7E-1AD40222C261}" srcId="{2B451B5F-DD45-4C93-A8FF-0577C1410E7F}" destId="{13F261DA-DAA0-4A69-BD04-05CDABAB60B7}" srcOrd="2" destOrd="0" parTransId="{D48827BA-2C83-43FE-BF57-F2E92E56C03C}" sibTransId="{7B20C778-5D12-4BC4-8553-3EC44E204903}"/>
    <dgm:cxn modelId="{F1F6ED30-3497-4A20-8B48-DCFFA1616F46}" type="presOf" srcId="{F326EE26-1FB7-41B3-803A-51BC474FBC55}" destId="{C5DED0EF-4363-4DEF-B24C-7CFDF5D4252E}" srcOrd="0" destOrd="3" presId="urn:microsoft.com/office/officeart/2005/8/layout/vList5"/>
    <dgm:cxn modelId="{C6D21733-3631-4388-9752-F4F627D6AF5C}" type="presOf" srcId="{9F23E1A6-E8FD-45C1-8A53-DAB48F80C251}" destId="{D001EDEB-D1E8-49B3-8B2B-FF85EFE37076}" srcOrd="0" destOrd="6" presId="urn:microsoft.com/office/officeart/2005/8/layout/vList5"/>
    <dgm:cxn modelId="{F9051739-DDAB-4916-8D17-FCF1CA43EE37}" type="presOf" srcId="{2C2EBE32-036D-4A45-8DE6-1ADC1CC07E76}" destId="{D001EDEB-D1E8-49B3-8B2B-FF85EFE37076}" srcOrd="0" destOrd="1" presId="urn:microsoft.com/office/officeart/2005/8/layout/vList5"/>
    <dgm:cxn modelId="{DD3A245F-4B3B-41DA-BAD3-C6FCDCF8FF28}" srcId="{2B451B5F-DD45-4C93-A8FF-0577C1410E7F}" destId="{146D8B2A-779F-41C8-94FA-F7C8DA9B2865}" srcOrd="1" destOrd="0" parTransId="{8307BE46-6671-409D-BF57-68CD680D4DD9}" sibTransId="{AAAC0B43-EDD4-4708-942F-1575CBF7C39F}"/>
    <dgm:cxn modelId="{7092A260-7E25-4FBA-B4B3-CB398E81A922}" srcId="{0DA2E0A9-AC77-470C-989E-B337BB8BF24E}" destId="{C23A5141-483F-42EF-93ED-27D6E4E89041}" srcOrd="5" destOrd="0" parTransId="{D3B1706E-C806-410D-B732-6E88B3301364}" sibTransId="{844E435E-0387-4162-8605-268E7FA2E31E}"/>
    <dgm:cxn modelId="{72860065-FEFA-43DF-A59A-1C1382EDF123}" type="presOf" srcId="{6B9DA681-E535-4FCC-BB30-CB4C166A1C7C}" destId="{D001EDEB-D1E8-49B3-8B2B-FF85EFE37076}" srcOrd="0" destOrd="4" presId="urn:microsoft.com/office/officeart/2005/8/layout/vList5"/>
    <dgm:cxn modelId="{99C74046-767E-49EA-904E-82EF05179EF9}" srcId="{B966143C-9350-4553-B869-C38BE7E83C4B}" destId="{7F05C58A-50F6-41A2-9A66-03F984D03C89}" srcOrd="0" destOrd="0" parTransId="{63FC4324-4764-44FF-B9AD-BF760686145B}" sibTransId="{A2448FDD-EBB3-4128-94BA-1D9868E40057}"/>
    <dgm:cxn modelId="{8CD41D47-8484-4F51-AF50-A71DE714316F}" srcId="{2B451B5F-DD45-4C93-A8FF-0577C1410E7F}" destId="{26549299-26A2-4332-B8FF-5C468E5E682F}" srcOrd="5" destOrd="0" parTransId="{7EDEB995-1815-446C-B164-B40BCDAE42A3}" sibTransId="{5A1A4D7C-87B4-4185-97B5-7971716802E7}"/>
    <dgm:cxn modelId="{2D2EA747-3C25-4B00-87F8-538691E1D56D}" srcId="{0DA2E0A9-AC77-470C-989E-B337BB8BF24E}" destId="{2E1C8BC9-1E45-4C1A-B1DF-F45735B412AB}" srcOrd="2" destOrd="0" parTransId="{8F070832-4CBA-4F30-8487-04701D0B4022}" sibTransId="{6534DC37-601E-4490-A914-E61E9D4C3772}"/>
    <dgm:cxn modelId="{AF88AF47-172F-4630-9E0E-34DBFA5D6D4B}" srcId="{5659B8C3-1230-4886-92AB-D4AB3943F05E}" destId="{21F8A53B-64BB-432D-81F7-FFD97706A4C8}" srcOrd="5" destOrd="0" parTransId="{CE1F7473-3C30-45ED-BD86-971F37A1EAFA}" sibTransId="{30EED3A9-074D-4348-9A23-A8DD6DDE5B32}"/>
    <dgm:cxn modelId="{0F657F4D-60CA-443A-BA30-AEDC0DF5600B}" type="presOf" srcId="{146D8B2A-779F-41C8-94FA-F7C8DA9B2865}" destId="{3B8FE485-2020-4ECF-B9A4-3676F75F78DF}" srcOrd="0" destOrd="1" presId="urn:microsoft.com/office/officeart/2005/8/layout/vList5"/>
    <dgm:cxn modelId="{CB96C64E-3199-43E2-B907-269E12D48362}" type="presOf" srcId="{5B0347D3-88A8-4DE4-B01B-5F70D8CADB44}" destId="{3B8FE485-2020-4ECF-B9A4-3676F75F78DF}" srcOrd="0" destOrd="0" presId="urn:microsoft.com/office/officeart/2005/8/layout/vList5"/>
    <dgm:cxn modelId="{2C5EB452-6E6B-4A3E-A93F-ED2733AD1612}" srcId="{2B451B5F-DD45-4C93-A8FF-0577C1410E7F}" destId="{0E01922C-665D-48BF-A424-3FE7A05E287C}" srcOrd="4" destOrd="0" parTransId="{6839C7B7-3F78-4CDC-961F-280A0BC963D1}" sibTransId="{FD0F0CCF-F99D-4787-B16D-D9C8D99075FF}"/>
    <dgm:cxn modelId="{B95AFC52-6EF1-42C3-BD05-FC46AFC56373}" srcId="{0DA2E0A9-AC77-470C-989E-B337BB8BF24E}" destId="{3BBFDE41-BE5D-40F2-B633-A50F2F082ADA}" srcOrd="1" destOrd="0" parTransId="{2E5795D8-AAB2-41D5-9A07-04E6CF8DCA77}" sibTransId="{CFBD0FE9-A0ED-47E1-A93C-9CCAE34F66CA}"/>
    <dgm:cxn modelId="{5584D554-DB52-423C-878B-5AC9971244C2}" type="presOf" srcId="{3BBFDE41-BE5D-40F2-B633-A50F2F082ADA}" destId="{C5DED0EF-4363-4DEF-B24C-7CFDF5D4252E}" srcOrd="0" destOrd="1" presId="urn:microsoft.com/office/officeart/2005/8/layout/vList5"/>
    <dgm:cxn modelId="{C54B6F78-F069-4D14-9CC0-5DEDA5E30A08}" srcId="{0DA2E0A9-AC77-470C-989E-B337BB8BF24E}" destId="{9D31CB98-9335-4DAC-AD91-A46BF5323B60}" srcOrd="4" destOrd="0" parTransId="{3805FF12-3ECF-4971-BA96-DC7961EDBA8F}" sibTransId="{90CC8EA5-8D5A-44C2-93B0-32DDA0C52B4B}"/>
    <dgm:cxn modelId="{3A685D59-B751-4E79-B2E9-9A32CE1ECC50}" type="presOf" srcId="{9BB104CF-E529-483A-8B98-6BC5E2374606}" destId="{3B8FE485-2020-4ECF-B9A4-3676F75F78DF}" srcOrd="0" destOrd="6" presId="urn:microsoft.com/office/officeart/2005/8/layout/vList5"/>
    <dgm:cxn modelId="{CBE4B759-AF72-413C-9B46-3AB7FEB54C37}" srcId="{AFEC5955-E351-4F78-AB01-47323DFCF237}" destId="{0DA2E0A9-AC77-470C-989E-B337BB8BF24E}" srcOrd="1" destOrd="0" parTransId="{A8357A47-B50F-43D5-A54E-8FF6A13748C0}" sibTransId="{BC41D8E0-3097-416F-A8A7-45A0A87117F0}"/>
    <dgm:cxn modelId="{DBC9C67F-CEF5-424A-BAB7-B5DC5E54CC2B}" type="presOf" srcId="{0DA2E0A9-AC77-470C-989E-B337BB8BF24E}" destId="{6E1292C2-260E-467A-8504-CB4620FF2E52}" srcOrd="0" destOrd="0" presId="urn:microsoft.com/office/officeart/2005/8/layout/vList5"/>
    <dgm:cxn modelId="{D549C085-6447-4BFB-BEBC-91C43E21A5FB}" type="presOf" srcId="{5659B8C3-1230-4886-92AB-D4AB3943F05E}" destId="{5FCF7E1D-A48E-4F60-B281-12C36839DD83}" srcOrd="0" destOrd="0" presId="urn:microsoft.com/office/officeart/2005/8/layout/vList5"/>
    <dgm:cxn modelId="{1CD3DF8D-DD1E-48AA-A221-08ABAB0DA361}" srcId="{AFEC5955-E351-4F78-AB01-47323DFCF237}" destId="{5659B8C3-1230-4886-92AB-D4AB3943F05E}" srcOrd="2" destOrd="0" parTransId="{0BF6B492-023B-4569-BE5E-4759D5DB98F3}" sibTransId="{DF2801D5-0C4C-44E7-A01D-9643C387E2B6}"/>
    <dgm:cxn modelId="{66AA8590-F86B-4F72-A70D-72B1A290A3D2}" srcId="{5659B8C3-1230-4886-92AB-D4AB3943F05E}" destId="{2C2EBE32-036D-4A45-8DE6-1ADC1CC07E76}" srcOrd="1" destOrd="0" parTransId="{8F1F5C20-994C-448A-89BC-DED1CE82AFC1}" sibTransId="{3A3E3CD8-38EE-46EF-9AA2-5122022F8863}"/>
    <dgm:cxn modelId="{A1B6E890-EB20-41BE-BFB2-3FBFA3B35D3F}" type="presOf" srcId="{C23A5141-483F-42EF-93ED-27D6E4E89041}" destId="{C5DED0EF-4363-4DEF-B24C-7CFDF5D4252E}" srcOrd="0" destOrd="5" presId="urn:microsoft.com/office/officeart/2005/8/layout/vList5"/>
    <dgm:cxn modelId="{C4B50191-8965-42A5-BD0E-2E01C4CBC7F8}" srcId="{5659B8C3-1230-4886-92AB-D4AB3943F05E}" destId="{214129E1-1FAC-4A68-AAD4-D8CA489333A2}" srcOrd="3" destOrd="0" parTransId="{E6C061D2-B954-43BE-80BC-001DAFF6ED07}" sibTransId="{D3BC1A05-D219-48C3-A6DC-ADCFCB5CDC19}"/>
    <dgm:cxn modelId="{8CD0FA95-A95C-4C1F-AE24-A5760462D153}" type="presOf" srcId="{77A08525-3F78-45A5-AE22-0794887FD5E9}" destId="{3DADFEC8-E8E7-4445-919C-372EF409034A}" srcOrd="0" destOrd="2" presId="urn:microsoft.com/office/officeart/2005/8/layout/vList5"/>
    <dgm:cxn modelId="{B63B1A96-FCE0-48A2-AFAF-7DB67E1B655A}" srcId="{5659B8C3-1230-4886-92AB-D4AB3943F05E}" destId="{9F23E1A6-E8FD-45C1-8A53-DAB48F80C251}" srcOrd="6" destOrd="0" parTransId="{EFE2168C-26F1-42B1-9575-490B163E263E}" sibTransId="{2E126331-9A15-4842-877F-517621271C8C}"/>
    <dgm:cxn modelId="{801CBC9E-D718-4F96-82C1-0D668956002E}" srcId="{5659B8C3-1230-4886-92AB-D4AB3943F05E}" destId="{6B9DA681-E535-4FCC-BB30-CB4C166A1C7C}" srcOrd="4" destOrd="0" parTransId="{48BA2420-8E7B-4B1D-9877-C90C54E68963}" sibTransId="{A2244B66-B064-4DC9-8C6C-7FBF53245A92}"/>
    <dgm:cxn modelId="{0D4EAF9F-16D3-4C4F-A44D-0AEC8F168FB1}" type="presOf" srcId="{EC820602-5FB1-4997-850E-3053E108BCDF}" destId="{C5DED0EF-4363-4DEF-B24C-7CFDF5D4252E}" srcOrd="0" destOrd="6" presId="urn:microsoft.com/office/officeart/2005/8/layout/vList5"/>
    <dgm:cxn modelId="{33EFF39F-DBDB-4292-8A6B-A9467749D975}" type="presOf" srcId="{214129E1-1FAC-4A68-AAD4-D8CA489333A2}" destId="{D001EDEB-D1E8-49B3-8B2B-FF85EFE37076}" srcOrd="0" destOrd="3" presId="urn:microsoft.com/office/officeart/2005/8/layout/vList5"/>
    <dgm:cxn modelId="{521DBEA4-3632-42A4-B9AD-43DBF7E9867E}" srcId="{2B451B5F-DD45-4C93-A8FF-0577C1410E7F}" destId="{9BB104CF-E529-483A-8B98-6BC5E2374606}" srcOrd="6" destOrd="0" parTransId="{CB641FC0-694E-46A2-ADE5-C290CAF7B038}" sibTransId="{89BE3578-492A-40E8-BED0-4F75CE0BE89A}"/>
    <dgm:cxn modelId="{4C758BA9-B744-410D-9615-62C39BCB6699}" type="presOf" srcId="{0E01922C-665D-48BF-A424-3FE7A05E287C}" destId="{3B8FE485-2020-4ECF-B9A4-3676F75F78DF}" srcOrd="0" destOrd="4" presId="urn:microsoft.com/office/officeart/2005/8/layout/vList5"/>
    <dgm:cxn modelId="{CDD555AC-5996-4B2D-A51D-6C7FDCD76D03}" srcId="{B966143C-9350-4553-B869-C38BE7E83C4B}" destId="{77A08525-3F78-45A5-AE22-0794887FD5E9}" srcOrd="2" destOrd="0" parTransId="{E4F584E5-8E74-4CDC-BB0A-A99EF458D68A}" sibTransId="{BE62E435-A7C4-4E7D-B8E4-2C21BB4CD645}"/>
    <dgm:cxn modelId="{0DEFAAB0-4E6D-459B-866D-2DE4AED43BF9}" type="presOf" srcId="{4F7F72AE-3093-4802-8B76-247509780473}" destId="{3DADFEC8-E8E7-4445-919C-372EF409034A}" srcOrd="0" destOrd="5" presId="urn:microsoft.com/office/officeart/2005/8/layout/vList5"/>
    <dgm:cxn modelId="{486CABBB-6628-4CF4-BE54-77AB3FCE8291}" srcId="{2B451B5F-DD45-4C93-A8FF-0577C1410E7F}" destId="{5B0347D3-88A8-4DE4-B01B-5F70D8CADB44}" srcOrd="0" destOrd="0" parTransId="{91AA9BE2-EC85-43FB-B842-FCAD2185A0BA}" sibTransId="{F5166B35-95CB-4827-A4C1-BF3AC072E146}"/>
    <dgm:cxn modelId="{B2679CC0-DDD8-449B-B7C1-8244BC6903E6}" type="presOf" srcId="{A1FE1B99-E47D-43BC-871C-0B2A425B9E2B}" destId="{3B8FE485-2020-4ECF-B9A4-3676F75F78DF}" srcOrd="0" destOrd="3" presId="urn:microsoft.com/office/officeart/2005/8/layout/vList5"/>
    <dgm:cxn modelId="{E6E5E8C2-4AFA-4F9D-A26E-DEE5E9099A2A}" srcId="{B966143C-9350-4553-B869-C38BE7E83C4B}" destId="{4F7F72AE-3093-4802-8B76-247509780473}" srcOrd="5" destOrd="0" parTransId="{FED732D4-F62E-4298-B8C7-C2DD3CC27463}" sibTransId="{E411E4B1-4B33-4733-BA90-1522241012B2}"/>
    <dgm:cxn modelId="{111B70CD-BF00-457D-85A4-E4B07C7B0B27}" type="presOf" srcId="{B966143C-9350-4553-B869-C38BE7E83C4B}" destId="{78A5AE3D-5311-4CBF-8E14-F488C80CD91E}" srcOrd="0" destOrd="0" presId="urn:microsoft.com/office/officeart/2005/8/layout/vList5"/>
    <dgm:cxn modelId="{E112B5CD-B48C-4C13-A737-1CE5BB4DB857}" type="presOf" srcId="{7F05C58A-50F6-41A2-9A66-03F984D03C89}" destId="{3DADFEC8-E8E7-4445-919C-372EF409034A}" srcOrd="0" destOrd="0" presId="urn:microsoft.com/office/officeart/2005/8/layout/vList5"/>
    <dgm:cxn modelId="{BEEE64CE-A725-4DFA-91AD-9E94912309BA}" type="presOf" srcId="{AFEC5955-E351-4F78-AB01-47323DFCF237}" destId="{C1FE4603-8D06-43A9-9FE3-E8ED63DA8319}" srcOrd="0" destOrd="0" presId="urn:microsoft.com/office/officeart/2005/8/layout/vList5"/>
    <dgm:cxn modelId="{B447AEDB-851F-4BEB-97CA-AFC675C2FEB3}" type="presOf" srcId="{69AD9E3A-9156-46CF-9981-1C62EA1424F7}" destId="{3DADFEC8-E8E7-4445-919C-372EF409034A}" srcOrd="0" destOrd="3" presId="urn:microsoft.com/office/officeart/2005/8/layout/vList5"/>
    <dgm:cxn modelId="{8938DCE3-C958-428C-A64E-4D0629F6DD0B}" type="presOf" srcId="{2B451B5F-DD45-4C93-A8FF-0577C1410E7F}" destId="{0EE101BF-93A7-40D7-AF99-09E170275D5F}" srcOrd="0" destOrd="0" presId="urn:microsoft.com/office/officeart/2005/8/layout/vList5"/>
    <dgm:cxn modelId="{3A56F0E5-957D-4DAA-9E25-5844ED322E6A}" srcId="{B966143C-9350-4553-B869-C38BE7E83C4B}" destId="{BF6A3962-B24B-4A5E-B6F8-D2E27727AABC}" srcOrd="4" destOrd="0" parTransId="{49BA5363-2A08-42BB-AB4A-1EC9E750ECE1}" sibTransId="{856821E7-A1DA-4C9A-9C20-0A00F341D726}"/>
    <dgm:cxn modelId="{210B65E6-5931-413E-BDFE-476E41480AE0}" type="presOf" srcId="{9D31CB98-9335-4DAC-AD91-A46BF5323B60}" destId="{C5DED0EF-4363-4DEF-B24C-7CFDF5D4252E}" srcOrd="0" destOrd="4" presId="urn:microsoft.com/office/officeart/2005/8/layout/vList5"/>
    <dgm:cxn modelId="{7212ADE6-FF3A-4543-AF6D-D4CB27A6DBF7}" srcId="{0DA2E0A9-AC77-470C-989E-B337BB8BF24E}" destId="{215366C6-6774-46E9-9346-A9A5CCFD515F}" srcOrd="0" destOrd="0" parTransId="{0E462B79-216F-455F-B18F-16FDE8EB58F0}" sibTransId="{9BEA2DD7-3477-4624-A21C-E6E25F6FAB95}"/>
    <dgm:cxn modelId="{7E3177E7-0A95-4978-AEF5-6A1D1E702399}" srcId="{2B451B5F-DD45-4C93-A8FF-0577C1410E7F}" destId="{A1FE1B99-E47D-43BC-871C-0B2A425B9E2B}" srcOrd="3" destOrd="0" parTransId="{C14EC8D8-68DD-4382-ACF0-1A97FB97EF1E}" sibTransId="{2F15DDF6-6110-497B-80FA-E24511B629AC}"/>
    <dgm:cxn modelId="{D536A3EB-C2B1-4E2B-AAB9-7E40DC225A80}" srcId="{5659B8C3-1230-4886-92AB-D4AB3943F05E}" destId="{8E47374D-A2C4-4229-9CAE-26FE1A222247}" srcOrd="0" destOrd="0" parTransId="{2BE07296-5BF1-4238-99BE-90186FC786B2}" sibTransId="{0CCBCE6E-1679-4676-B5B5-83EA91960331}"/>
    <dgm:cxn modelId="{C73691EE-054C-4A4A-8763-0DD3563EC487}" srcId="{AFEC5955-E351-4F78-AB01-47323DFCF237}" destId="{B966143C-9350-4553-B869-C38BE7E83C4B}" srcOrd="0" destOrd="0" parTransId="{F0E782A0-2C43-46E5-B460-338AF25F3E19}" sibTransId="{C20033F6-DA5C-4E24-BA4C-F7FF67A8655B}"/>
    <dgm:cxn modelId="{521DB4F6-3B11-4119-B084-85165A227AC9}" type="presOf" srcId="{DC81BE57-7698-423F-B919-19AE7C03C5B4}" destId="{D001EDEB-D1E8-49B3-8B2B-FF85EFE37076}" srcOrd="0" destOrd="2" presId="urn:microsoft.com/office/officeart/2005/8/layout/vList5"/>
    <dgm:cxn modelId="{A05A4EFC-641C-4015-B0D4-15D2F720C515}" srcId="{B966143C-9350-4553-B869-C38BE7E83C4B}" destId="{D2E8ADA6-EAF4-4091-BBF9-324C9AAEE3EB}" srcOrd="1" destOrd="0" parTransId="{3CF7607D-7358-42C3-AB73-68CDDF59708A}" sibTransId="{3E5F6972-AB1E-4630-9B67-437EDA0AA37B}"/>
    <dgm:cxn modelId="{32B55EFE-817E-4E52-99C3-A9719D8507BC}" srcId="{5659B8C3-1230-4886-92AB-D4AB3943F05E}" destId="{DC81BE57-7698-423F-B919-19AE7C03C5B4}" srcOrd="2" destOrd="0" parTransId="{0CAD6CF8-269B-4088-80BD-64FEF0950622}" sibTransId="{635649AA-F7C6-4A61-A15A-64959F24DD41}"/>
    <dgm:cxn modelId="{DC81EDFE-F251-43BA-8379-695A1D6E6FD7}" type="presOf" srcId="{8E47374D-A2C4-4229-9CAE-26FE1A222247}" destId="{D001EDEB-D1E8-49B3-8B2B-FF85EFE37076}" srcOrd="0" destOrd="0" presId="urn:microsoft.com/office/officeart/2005/8/layout/vList5"/>
    <dgm:cxn modelId="{FCE8332D-3BDB-4A3E-B969-428AD3FDAD50}" type="presParOf" srcId="{C1FE4603-8D06-43A9-9FE3-E8ED63DA8319}" destId="{3BAF7330-0C5A-48BC-A34E-5A14D8935D46}" srcOrd="0" destOrd="0" presId="urn:microsoft.com/office/officeart/2005/8/layout/vList5"/>
    <dgm:cxn modelId="{BE01629E-5E37-4688-B858-177F733800D9}" type="presParOf" srcId="{3BAF7330-0C5A-48BC-A34E-5A14D8935D46}" destId="{78A5AE3D-5311-4CBF-8E14-F488C80CD91E}" srcOrd="0" destOrd="0" presId="urn:microsoft.com/office/officeart/2005/8/layout/vList5"/>
    <dgm:cxn modelId="{FC7F7615-63F9-4C5B-8467-FCBF794D63F2}" type="presParOf" srcId="{3BAF7330-0C5A-48BC-A34E-5A14D8935D46}" destId="{3DADFEC8-E8E7-4445-919C-372EF409034A}" srcOrd="1" destOrd="0" presId="urn:microsoft.com/office/officeart/2005/8/layout/vList5"/>
    <dgm:cxn modelId="{A60D582F-DE8D-4E0F-AB75-3379BFB6A109}" type="presParOf" srcId="{C1FE4603-8D06-43A9-9FE3-E8ED63DA8319}" destId="{0D35BE24-258D-40CE-A34A-4AEC62616C3C}" srcOrd="1" destOrd="0" presId="urn:microsoft.com/office/officeart/2005/8/layout/vList5"/>
    <dgm:cxn modelId="{4A333CAC-9B28-41A0-BD2C-7532CA7D0125}" type="presParOf" srcId="{C1FE4603-8D06-43A9-9FE3-E8ED63DA8319}" destId="{197FCFCF-0DB4-4AB8-BD37-D51024550530}" srcOrd="2" destOrd="0" presId="urn:microsoft.com/office/officeart/2005/8/layout/vList5"/>
    <dgm:cxn modelId="{FDF23876-6CB6-49BD-9A51-F32B12C3BF2B}" type="presParOf" srcId="{197FCFCF-0DB4-4AB8-BD37-D51024550530}" destId="{6E1292C2-260E-467A-8504-CB4620FF2E52}" srcOrd="0" destOrd="0" presId="urn:microsoft.com/office/officeart/2005/8/layout/vList5"/>
    <dgm:cxn modelId="{ABE71532-F81D-46D0-A713-F4EDC19A7444}" type="presParOf" srcId="{197FCFCF-0DB4-4AB8-BD37-D51024550530}" destId="{C5DED0EF-4363-4DEF-B24C-7CFDF5D4252E}" srcOrd="1" destOrd="0" presId="urn:microsoft.com/office/officeart/2005/8/layout/vList5"/>
    <dgm:cxn modelId="{6ABC8369-2D0F-4877-80B7-A9A7F8A367DE}" type="presParOf" srcId="{C1FE4603-8D06-43A9-9FE3-E8ED63DA8319}" destId="{55161B9E-D0CE-4385-9A5B-2E261DE99DCF}" srcOrd="3" destOrd="0" presId="urn:microsoft.com/office/officeart/2005/8/layout/vList5"/>
    <dgm:cxn modelId="{B6AC449D-BD54-4BFB-BC46-6DC848793218}" type="presParOf" srcId="{C1FE4603-8D06-43A9-9FE3-E8ED63DA8319}" destId="{0B582BE0-54B7-45F6-A930-05FC17F56953}" srcOrd="4" destOrd="0" presId="urn:microsoft.com/office/officeart/2005/8/layout/vList5"/>
    <dgm:cxn modelId="{FDFD22C0-D124-47E6-B61D-D1B5344C87E0}" type="presParOf" srcId="{0B582BE0-54B7-45F6-A930-05FC17F56953}" destId="{5FCF7E1D-A48E-4F60-B281-12C36839DD83}" srcOrd="0" destOrd="0" presId="urn:microsoft.com/office/officeart/2005/8/layout/vList5"/>
    <dgm:cxn modelId="{BBF65F8F-B220-4F7C-89BC-3DF1E5865445}" type="presParOf" srcId="{0B582BE0-54B7-45F6-A930-05FC17F56953}" destId="{D001EDEB-D1E8-49B3-8B2B-FF85EFE37076}" srcOrd="1" destOrd="0" presId="urn:microsoft.com/office/officeart/2005/8/layout/vList5"/>
    <dgm:cxn modelId="{52D9D2CE-B222-47C4-8D83-321D2BD0CA43}" type="presParOf" srcId="{C1FE4603-8D06-43A9-9FE3-E8ED63DA8319}" destId="{21641336-5DBE-443C-BB98-441CC2AE1BC8}" srcOrd="5" destOrd="0" presId="urn:microsoft.com/office/officeart/2005/8/layout/vList5"/>
    <dgm:cxn modelId="{E21C7CF6-2827-4C9C-991B-B36AF64E8491}" type="presParOf" srcId="{C1FE4603-8D06-43A9-9FE3-E8ED63DA8319}" destId="{F15D37C9-885F-4C07-8628-D297A2FC57E0}" srcOrd="6" destOrd="0" presId="urn:microsoft.com/office/officeart/2005/8/layout/vList5"/>
    <dgm:cxn modelId="{8F5AA3A6-A1BB-4C6F-9710-93D4A62ECE9B}" type="presParOf" srcId="{F15D37C9-885F-4C07-8628-D297A2FC57E0}" destId="{0EE101BF-93A7-40D7-AF99-09E170275D5F}" srcOrd="0" destOrd="0" presId="urn:microsoft.com/office/officeart/2005/8/layout/vList5"/>
    <dgm:cxn modelId="{F1DF4A93-C7DA-4A5A-A6A3-28AFFCA7F2D4}" type="presParOf" srcId="{F15D37C9-885F-4C07-8628-D297A2FC57E0}" destId="{3B8FE485-2020-4ECF-B9A4-3676F75F78D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ADFEC8-E8E7-4445-919C-372EF409034A}">
      <dsp:nvSpPr>
        <dsp:cNvPr id="0" name=""/>
        <dsp:cNvSpPr/>
      </dsp:nvSpPr>
      <dsp:spPr>
        <a:xfrm rot="5400000">
          <a:off x="5132839" y="-2231100"/>
          <a:ext cx="1129242" cy="5873682"/>
        </a:xfrm>
        <a:prstGeom prst="round2SameRect">
          <a:avLst/>
        </a:prstGeom>
        <a:solidFill>
          <a:srgbClr val="ED7D31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D7D3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Índice</a:t>
          </a:r>
          <a:endParaRPr lang="es-ES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Nota firmada por la MAE</a:t>
          </a:r>
          <a:endParaRPr lang="es-ES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Documentos de aprobación de los Estados Financieros de acuerdo a normativa vigente.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Detalle de Activos Fijos.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Backup</a:t>
          </a:r>
          <a:r>
            <a:rPr lang="es-ES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 del </a:t>
          </a:r>
          <a:r>
            <a:rPr lang="es-ES" sz="1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Vsiaf</a:t>
          </a:r>
          <a:r>
            <a:rPr lang="es-ES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 (activos fijos).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Informe complementario para subsanar observaciones o efectuar aclaraciones.</a:t>
          </a:r>
        </a:p>
      </dsp:txBody>
      <dsp:txXfrm rot="-5400000">
        <a:off x="2760620" y="196244"/>
        <a:ext cx="5818557" cy="1018992"/>
      </dsp:txXfrm>
    </dsp:sp>
    <dsp:sp modelId="{78A5AE3D-5311-4CBF-8E14-F488C80CD91E}">
      <dsp:nvSpPr>
        <dsp:cNvPr id="0" name=""/>
        <dsp:cNvSpPr/>
      </dsp:nvSpPr>
      <dsp:spPr>
        <a:xfrm>
          <a:off x="208707" y="15999"/>
          <a:ext cx="2551912" cy="1411468"/>
        </a:xfrm>
        <a:prstGeom prst="roundRect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Documentación</a:t>
          </a:r>
          <a:endParaRPr lang="es-BO" sz="23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77609" y="84901"/>
        <a:ext cx="2414108" cy="1273664"/>
      </dsp:txXfrm>
    </dsp:sp>
    <dsp:sp modelId="{C5DED0EF-4363-4DEF-B24C-7CFDF5D4252E}">
      <dsp:nvSpPr>
        <dsp:cNvPr id="0" name=""/>
        <dsp:cNvSpPr/>
      </dsp:nvSpPr>
      <dsp:spPr>
        <a:xfrm rot="5400000">
          <a:off x="4999360" y="-741682"/>
          <a:ext cx="1366835" cy="5859024"/>
        </a:xfrm>
        <a:prstGeom prst="round2SameRect">
          <a:avLst/>
        </a:prstGeom>
        <a:solidFill>
          <a:srgbClr val="ED7D31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D7D3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Balance General </a:t>
          </a:r>
          <a:r>
            <a:rPr lang="es-ES_tradnl" sz="1100" b="1" i="1" kern="1200" dirty="0">
              <a:solidFill>
                <a:srgbClr val="C00000"/>
              </a:solidFill>
              <a:latin typeface="Calibri Light" panose="020F0302020204030204"/>
              <a:ea typeface="+mn-ea"/>
              <a:cs typeface="+mn-cs"/>
            </a:rPr>
            <a:t>(SIGEP)</a:t>
          </a:r>
          <a:endParaRPr lang="es-ES" sz="1100" b="1" i="1" kern="1200" dirty="0">
            <a:solidFill>
              <a:srgbClr val="C00000"/>
            </a:solidFill>
            <a:latin typeface="Calibri Light" panose="020F0302020204030204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Estado de Recursos y Gastos Corrientes </a:t>
          </a:r>
          <a:r>
            <a:rPr lang="es-ES_tradnl" sz="1000" b="1" i="1" kern="1200" dirty="0">
              <a:solidFill>
                <a:srgbClr val="C00000"/>
              </a:solidFill>
              <a:latin typeface="Calibri Light" panose="020F0302020204030204"/>
              <a:ea typeface="+mn-ea"/>
              <a:cs typeface="+mn-cs"/>
            </a:rPr>
            <a:t>(SIGEP)</a:t>
          </a:r>
          <a:endParaRPr lang="es-BO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Estado de Flujo de Efectivo (Método Directo) </a:t>
          </a:r>
          <a:r>
            <a:rPr lang="es-ES_tradnl" sz="1000" b="1" i="1" kern="1200" dirty="0">
              <a:solidFill>
                <a:srgbClr val="C00000"/>
              </a:solidFill>
              <a:latin typeface="Calibri Light" panose="020F0302020204030204"/>
              <a:ea typeface="+mn-ea"/>
              <a:cs typeface="+mn-cs"/>
            </a:rPr>
            <a:t>(SIGEP)</a:t>
          </a:r>
          <a:endParaRPr lang="es-BO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Estado de Cambios en el Patrimonio Neto </a:t>
          </a:r>
          <a:r>
            <a:rPr lang="es-ES_tradnl" sz="1000" b="1" i="1" kern="1200" dirty="0">
              <a:solidFill>
                <a:srgbClr val="C00000"/>
              </a:solidFill>
              <a:latin typeface="Calibri Light" panose="020F0302020204030204"/>
              <a:ea typeface="+mn-ea"/>
              <a:cs typeface="+mn-cs"/>
            </a:rPr>
            <a:t>(SIGEP)</a:t>
          </a:r>
          <a:endParaRPr lang="es-BO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Estado de Ejecución del Presupuesto de Recursos (Resumen por Rubros a Nivel Institucional) </a:t>
          </a:r>
          <a:r>
            <a:rPr lang="es-ES_tradnl" sz="1000" b="1" i="1" kern="1200" dirty="0">
              <a:solidFill>
                <a:srgbClr val="C00000"/>
              </a:solidFill>
              <a:latin typeface="Calibri Light" panose="020F0302020204030204"/>
              <a:ea typeface="+mn-ea"/>
              <a:cs typeface="+mn-cs"/>
            </a:rPr>
            <a:t>(SIGEP)</a:t>
          </a:r>
          <a:endParaRPr lang="es-BO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Estado de Ejecución del Presupuesto de Gastos (Resumen por Partidas a Nivel Institucional) </a:t>
          </a:r>
          <a:r>
            <a:rPr lang="es-ES_tradnl" sz="1000" b="1" i="1" kern="1200" dirty="0">
              <a:solidFill>
                <a:srgbClr val="C00000"/>
              </a:solidFill>
              <a:latin typeface="Calibri Light" panose="020F0302020204030204"/>
              <a:ea typeface="+mn-ea"/>
              <a:cs typeface="+mn-cs"/>
            </a:rPr>
            <a:t>(SIGEP)</a:t>
          </a:r>
          <a:endParaRPr lang="es-BO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Cuenta Ahorro Inversión Financiamiento</a:t>
          </a:r>
          <a:endParaRPr lang="es-BO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/>
            <a:ea typeface="+mn-ea"/>
            <a:cs typeface="+mn-cs"/>
          </a:endParaRPr>
        </a:p>
      </dsp:txBody>
      <dsp:txXfrm rot="-5400000">
        <a:off x="2753266" y="1571135"/>
        <a:ext cx="5792301" cy="1233389"/>
      </dsp:txXfrm>
    </dsp:sp>
    <dsp:sp modelId="{6E1292C2-260E-467A-8504-CB4620FF2E52}">
      <dsp:nvSpPr>
        <dsp:cNvPr id="0" name=""/>
        <dsp:cNvSpPr/>
      </dsp:nvSpPr>
      <dsp:spPr>
        <a:xfrm>
          <a:off x="208707" y="1482052"/>
          <a:ext cx="2544558" cy="1411553"/>
        </a:xfrm>
        <a:prstGeom prst="roundRect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3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Estados Financieros Básicos</a:t>
          </a:r>
          <a:endParaRPr lang="es-ES" sz="23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77613" y="1550958"/>
        <a:ext cx="2406746" cy="1273741"/>
      </dsp:txXfrm>
    </dsp:sp>
    <dsp:sp modelId="{D001EDEB-D1E8-49B3-8B2B-FF85EFE37076}">
      <dsp:nvSpPr>
        <dsp:cNvPr id="0" name=""/>
        <dsp:cNvSpPr/>
      </dsp:nvSpPr>
      <dsp:spPr>
        <a:xfrm rot="5400000">
          <a:off x="4997548" y="705164"/>
          <a:ext cx="1322275" cy="5907300"/>
        </a:xfrm>
        <a:prstGeom prst="round2SameRect">
          <a:avLst/>
        </a:prstGeom>
        <a:solidFill>
          <a:srgbClr val="ED7D31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D7D3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00" kern="1200" dirty="0">
              <a:solidFill>
                <a:sysClr val="windowText" lastClr="000000"/>
              </a:solidFill>
              <a:latin typeface="Calibri Light" panose="020F0302020204030204"/>
              <a:ea typeface="+mn-ea"/>
              <a:cs typeface="+mn-cs"/>
            </a:rPr>
            <a:t>Reporte Gerencial de gastos </a:t>
          </a:r>
          <a:r>
            <a:rPr lang="es-ES_tradnl" sz="1000" b="1" i="1" kern="1200" dirty="0">
              <a:solidFill>
                <a:srgbClr val="C00000"/>
              </a:solidFill>
              <a:latin typeface="Calibri Light" panose="020F0302020204030204"/>
              <a:ea typeface="+mn-ea"/>
              <a:cs typeface="+mn-cs"/>
            </a:rPr>
            <a:t>(SIGEP)</a:t>
          </a:r>
          <a:endParaRPr lang="es-ES" sz="1000" kern="1200" dirty="0">
            <a:solidFill>
              <a:sysClr val="windowText" lastClr="000000"/>
            </a:solidFill>
            <a:latin typeface="Calibri Light" panose="020F0302020204030204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00" kern="1200" dirty="0">
              <a:solidFill>
                <a:sysClr val="windowText" lastClr="000000"/>
              </a:solidFill>
              <a:latin typeface="Calibri Light" panose="020F0302020204030204"/>
              <a:ea typeface="+mn-ea"/>
              <a:cs typeface="+mn-cs"/>
            </a:rPr>
            <a:t>Balance de sumas y saldos </a:t>
          </a:r>
          <a:r>
            <a:rPr lang="es-ES_tradnl" sz="1000" b="1" i="1" kern="1200" dirty="0">
              <a:solidFill>
                <a:srgbClr val="C00000"/>
              </a:solidFill>
              <a:latin typeface="Calibri Light" panose="020F0302020204030204"/>
              <a:ea typeface="+mn-ea"/>
              <a:cs typeface="+mn-cs"/>
            </a:rPr>
            <a:t>(SIGEP)</a:t>
          </a:r>
          <a:endParaRPr lang="es-ES" sz="1000" kern="1200" dirty="0">
            <a:solidFill>
              <a:sysClr val="windowText" lastClr="000000"/>
            </a:solidFill>
            <a:latin typeface="Calibri Light" panose="020F0302020204030204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00" kern="1200" dirty="0">
              <a:solidFill>
                <a:sysClr val="windowText" lastClr="000000"/>
              </a:solidFill>
              <a:latin typeface="Calibri Light" panose="020F0302020204030204"/>
              <a:ea typeface="+mn-ea"/>
              <a:cs typeface="+mn-cs"/>
            </a:rPr>
            <a:t>Notas a los Estados Financieros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00" kern="1200" dirty="0">
              <a:solidFill>
                <a:sysClr val="windowText" lastClr="000000"/>
              </a:solidFill>
              <a:latin typeface="Calibri Light" panose="020F0302020204030204"/>
              <a:ea typeface="+mn-ea"/>
              <a:cs typeface="+mn-cs"/>
            </a:rPr>
            <a:t>Informe de Auditoría Interna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00" kern="1200" dirty="0">
              <a:solidFill>
                <a:sysClr val="windowText" lastClr="000000"/>
              </a:solidFill>
              <a:latin typeface="Calibri Light" panose="020F0302020204030204"/>
              <a:ea typeface="+mn-ea"/>
              <a:cs typeface="+mn-cs"/>
            </a:rPr>
            <a:t>Informe de Auditoría Operativa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00" kern="1200" dirty="0">
              <a:solidFill>
                <a:sysClr val="windowText" lastClr="000000"/>
              </a:solidFill>
              <a:latin typeface="Calibri Light" panose="020F0302020204030204"/>
              <a:ea typeface="+mn-ea"/>
              <a:cs typeface="+mn-cs"/>
            </a:rPr>
            <a:t>Conciliaciones bancarias.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00" kern="1200" dirty="0">
              <a:solidFill>
                <a:sysClr val="windowText" lastClr="000000"/>
              </a:solidFill>
              <a:latin typeface="Calibri Light" panose="020F0302020204030204"/>
              <a:ea typeface="+mn-ea"/>
              <a:cs typeface="+mn-cs"/>
            </a:rPr>
            <a:t>Resumen de Libretas </a:t>
          </a:r>
          <a:r>
            <a:rPr lang="es-ES_tradnl" sz="1000" b="1" i="1" kern="1200" dirty="0">
              <a:solidFill>
                <a:srgbClr val="C00000"/>
              </a:solidFill>
              <a:latin typeface="Calibri Light" panose="020F0302020204030204"/>
              <a:ea typeface="+mn-ea"/>
              <a:cs typeface="+mn-cs"/>
            </a:rPr>
            <a:t>(SIGEP)</a:t>
          </a:r>
          <a:endParaRPr lang="es-ES" sz="1000" kern="1200" dirty="0">
            <a:solidFill>
              <a:sysClr val="windowText" lastClr="000000"/>
            </a:solidFill>
            <a:latin typeface="Calibri Light" panose="020F0302020204030204"/>
            <a:ea typeface="+mn-ea"/>
            <a:cs typeface="+mn-cs"/>
          </a:endParaRPr>
        </a:p>
      </dsp:txBody>
      <dsp:txXfrm rot="-5400000">
        <a:off x="2705036" y="3062224"/>
        <a:ext cx="5842752" cy="1193179"/>
      </dsp:txXfrm>
    </dsp:sp>
    <dsp:sp modelId="{5FCF7E1D-A48E-4F60-B281-12C36839DD83}">
      <dsp:nvSpPr>
        <dsp:cNvPr id="0" name=""/>
        <dsp:cNvSpPr/>
      </dsp:nvSpPr>
      <dsp:spPr>
        <a:xfrm>
          <a:off x="208707" y="2964183"/>
          <a:ext cx="2496328" cy="1411553"/>
        </a:xfrm>
        <a:prstGeom prst="roundRect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3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Adjuntos</a:t>
          </a:r>
          <a:endParaRPr lang="es-ES" sz="23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77613" y="3033089"/>
        <a:ext cx="2358516" cy="1273741"/>
      </dsp:txXfrm>
    </dsp:sp>
    <dsp:sp modelId="{3B8FE485-2020-4ECF-B9A4-3676F75F78DF}">
      <dsp:nvSpPr>
        <dsp:cNvPr id="0" name=""/>
        <dsp:cNvSpPr/>
      </dsp:nvSpPr>
      <dsp:spPr>
        <a:xfrm rot="5400000">
          <a:off x="5025245" y="2184575"/>
          <a:ext cx="1304354" cy="5935032"/>
        </a:xfrm>
        <a:prstGeom prst="round2SameRect">
          <a:avLst/>
        </a:prstGeom>
        <a:solidFill>
          <a:srgbClr val="ED7D31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D7D3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Inversiones Financieras a Corto Plazo/Largo Plazo </a:t>
          </a:r>
          <a:r>
            <a:rPr lang="es-ES_tradnl" sz="1000" b="1" i="1" kern="1200" dirty="0">
              <a:solidFill>
                <a:srgbClr val="C00000"/>
              </a:solidFill>
              <a:latin typeface="Calibri Light" panose="020F0302020204030204"/>
              <a:ea typeface="+mn-ea"/>
              <a:cs typeface="+mn-cs"/>
            </a:rPr>
            <a:t>(SIGEP)</a:t>
          </a:r>
          <a:endParaRPr lang="es-ES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Exigible a Corto Plazo/Largo Plazo </a:t>
          </a:r>
          <a:r>
            <a:rPr lang="es-ES_tradnl" sz="1000" b="1" i="1" kern="1200" dirty="0">
              <a:solidFill>
                <a:srgbClr val="C00000"/>
              </a:solidFill>
              <a:latin typeface="Calibri Light" panose="020F0302020204030204"/>
              <a:ea typeface="+mn-ea"/>
              <a:cs typeface="+mn-cs"/>
            </a:rPr>
            <a:t>(SIGEP)</a:t>
          </a:r>
          <a:endParaRPr lang="es-BO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Obligaciones a Corto Plazo/Largo Plazo </a:t>
          </a:r>
          <a:r>
            <a:rPr lang="es-ES_tradnl" sz="1000" b="1" i="1" kern="1200" dirty="0">
              <a:solidFill>
                <a:srgbClr val="C00000"/>
              </a:solidFill>
              <a:latin typeface="Calibri Light" panose="020F0302020204030204"/>
              <a:ea typeface="+mn-ea"/>
              <a:cs typeface="+mn-cs"/>
            </a:rPr>
            <a:t>(SIGEP)</a:t>
          </a:r>
          <a:endParaRPr lang="es-BO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Deuda Pública;</a:t>
          </a:r>
          <a:endParaRPr lang="es-BO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Cuadro </a:t>
          </a:r>
          <a:r>
            <a:rPr lang="es-ES_tradnl" sz="1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resumen</a:t>
          </a:r>
          <a:r>
            <a:rPr lang="es-ES_tradnl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 de Activos Fijos;</a:t>
          </a:r>
          <a:endParaRPr lang="es-BO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Cuadro </a:t>
          </a:r>
          <a:r>
            <a:rPr lang="es-ES_tradnl" sz="1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resumen</a:t>
          </a:r>
          <a:r>
            <a:rPr lang="es-ES_tradnl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 de Bienes de Consumo;</a:t>
          </a:r>
          <a:endParaRPr lang="es-BO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Saldos por Auxiliares de las cuentas Construcciones </a:t>
          </a:r>
          <a:r>
            <a:rPr lang="es-ES_tradnl" sz="1000" b="1" i="1" kern="1200" dirty="0">
              <a:solidFill>
                <a:srgbClr val="C00000"/>
              </a:solidFill>
              <a:latin typeface="Calibri Light" panose="020F0302020204030204"/>
              <a:ea typeface="+mn-ea"/>
              <a:cs typeface="+mn-cs"/>
            </a:rPr>
            <a:t>(SIGEP)</a:t>
          </a:r>
          <a:endParaRPr lang="es-BO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/>
            <a:ea typeface="+mn-ea"/>
            <a:cs typeface="+mn-cs"/>
          </a:endParaRPr>
        </a:p>
      </dsp:txBody>
      <dsp:txXfrm rot="-5400000">
        <a:off x="2709907" y="4563587"/>
        <a:ext cx="5871359" cy="1177008"/>
      </dsp:txXfrm>
    </dsp:sp>
    <dsp:sp modelId="{0EE101BF-93A7-40D7-AF99-09E170275D5F}">
      <dsp:nvSpPr>
        <dsp:cNvPr id="0" name=""/>
        <dsp:cNvSpPr/>
      </dsp:nvSpPr>
      <dsp:spPr>
        <a:xfrm>
          <a:off x="208707" y="4446315"/>
          <a:ext cx="2485504" cy="1411553"/>
        </a:xfrm>
        <a:prstGeom prst="roundRect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s-ES" sz="23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Desagregaciones</a:t>
          </a:r>
        </a:p>
      </dsp:txBody>
      <dsp:txXfrm>
        <a:off x="277613" y="4515221"/>
        <a:ext cx="2347692" cy="12737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BO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BO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129812dd7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g1129812dd79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g1129812dd79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BO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129812dd7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g1129812dd79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g1129812dd79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BO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066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BO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s-BO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645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c869d2ea29_1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7" name="Google Shape;327;gc869d2ea29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hyperlink" Target="mailto:CONTACTO@AGETIC.GOB.BO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8706" y="0"/>
            <a:ext cx="30543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158" y="2883451"/>
            <a:ext cx="3054348" cy="3884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03816" y="65960"/>
            <a:ext cx="1822553" cy="7555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oogle Shape;19;p7"/>
          <p:cNvGrpSpPr/>
          <p:nvPr/>
        </p:nvGrpSpPr>
        <p:grpSpPr>
          <a:xfrm>
            <a:off x="9503640" y="65960"/>
            <a:ext cx="2513548" cy="858603"/>
            <a:chOff x="9463299" y="119748"/>
            <a:chExt cx="2513548" cy="858603"/>
          </a:xfrm>
        </p:grpSpPr>
        <p:pic>
          <p:nvPicPr>
            <p:cNvPr id="20" name="Google Shape;20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463299" y="119748"/>
              <a:ext cx="2513548" cy="858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463299" y="119748"/>
              <a:ext cx="2513548" cy="85860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9"/>
          <p:cNvSpPr txBox="1"/>
          <p:nvPr/>
        </p:nvSpPr>
        <p:spPr>
          <a:xfrm>
            <a:off x="2631916" y="6005145"/>
            <a:ext cx="9560084" cy="8528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s-BO"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SOPOCACHI, CALLE PEDRO SALAZAR N° 631, ESQ. ANDRES MUÑOZ, EDIFICIO FONDO NACIONAL DE DESARROLLO REGIONAL (FNDR), PISOS 3, 4 Y 5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s-BO"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TELÉFONO: (+591-2) 2184026          CONTACTO: </a:t>
            </a:r>
            <a:r>
              <a:rPr lang="es-BO" sz="800" b="1" i="0" u="sng" strike="noStrike" cap="none">
                <a:solidFill>
                  <a:srgbClr val="430014"/>
                </a:solid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CONTACTO@AGETIC.GOB.BO</a:t>
            </a:r>
            <a:r>
              <a:rPr lang="es-BO"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LA PAZ – BOLIVIA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BO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2" y="3638052"/>
            <a:ext cx="2549767" cy="315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82627" y="136474"/>
            <a:ext cx="1109481" cy="1410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9"/>
          <p:cNvPicPr preferRelativeResize="0"/>
          <p:nvPr/>
        </p:nvPicPr>
        <p:blipFill rotWithShape="1">
          <a:blip r:embed="rId5">
            <a:alphaModFix/>
          </a:blip>
          <a:srcRect l="46298" t="51837" b="35380"/>
          <a:stretch/>
        </p:blipFill>
        <p:spPr>
          <a:xfrm>
            <a:off x="428131" y="830961"/>
            <a:ext cx="1188000" cy="157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9"/>
          <p:cNvPicPr preferRelativeResize="0"/>
          <p:nvPr/>
        </p:nvPicPr>
        <p:blipFill rotWithShape="1">
          <a:blip r:embed="rId6">
            <a:alphaModFix/>
          </a:blip>
          <a:srcRect l="46298" t="49894" b="47949"/>
          <a:stretch/>
        </p:blipFill>
        <p:spPr>
          <a:xfrm>
            <a:off x="422934" y="783055"/>
            <a:ext cx="1188000" cy="26477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9"/>
          <p:cNvSpPr/>
          <p:nvPr/>
        </p:nvSpPr>
        <p:spPr>
          <a:xfrm>
            <a:off x="108007" y="334796"/>
            <a:ext cx="18233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BO" sz="2800" b="0" i="0" u="none" strike="noStrike" cap="none">
                <a:solidFill>
                  <a:srgbClr val="430014"/>
                </a:solidFill>
                <a:latin typeface="Arial"/>
                <a:ea typeface="Arial"/>
                <a:cs typeface="Arial"/>
                <a:sym typeface="Arial"/>
              </a:rPr>
              <a:t>AGETIC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" name="Google Shape;103;p9"/>
          <p:cNvGrpSpPr/>
          <p:nvPr/>
        </p:nvGrpSpPr>
        <p:grpSpPr>
          <a:xfrm>
            <a:off x="1610934" y="274680"/>
            <a:ext cx="2513548" cy="858603"/>
            <a:chOff x="9463299" y="119748"/>
            <a:chExt cx="2513548" cy="858603"/>
          </a:xfrm>
        </p:grpSpPr>
        <p:pic>
          <p:nvPicPr>
            <p:cNvPr id="104" name="Google Shape;104;p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463299" y="119748"/>
              <a:ext cx="2513548" cy="858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463299" y="119748"/>
              <a:ext cx="2513548" cy="85860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2"/>
          <p:cNvPicPr preferRelativeResize="0"/>
          <p:nvPr/>
        </p:nvPicPr>
        <p:blipFill rotWithShape="1">
          <a:blip r:embed="rId2">
            <a:alphaModFix/>
          </a:blip>
          <a:srcRect b="28154"/>
          <a:stretch/>
        </p:blipFill>
        <p:spPr>
          <a:xfrm flipH="1">
            <a:off x="5474446" y="1919053"/>
            <a:ext cx="6874308" cy="4938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2"/>
          <p:cNvPicPr preferRelativeResize="0"/>
          <p:nvPr/>
        </p:nvPicPr>
        <p:blipFill rotWithShape="1">
          <a:blip r:embed="rId3">
            <a:alphaModFix/>
          </a:blip>
          <a:srcRect b="65721"/>
          <a:stretch/>
        </p:blipFill>
        <p:spPr>
          <a:xfrm>
            <a:off x="313512" y="3624945"/>
            <a:ext cx="7613983" cy="323305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2"/>
          <p:cNvSpPr/>
          <p:nvPr/>
        </p:nvSpPr>
        <p:spPr>
          <a:xfrm>
            <a:off x="0" y="65315"/>
            <a:ext cx="12192000" cy="61564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82627" y="136474"/>
            <a:ext cx="1109481" cy="1410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2"/>
          <p:cNvPicPr preferRelativeResize="0"/>
          <p:nvPr/>
        </p:nvPicPr>
        <p:blipFill rotWithShape="1">
          <a:blip r:embed="rId5">
            <a:alphaModFix/>
          </a:blip>
          <a:srcRect l="46298" t="51837" b="35380"/>
          <a:stretch/>
        </p:blipFill>
        <p:spPr>
          <a:xfrm>
            <a:off x="428131" y="830961"/>
            <a:ext cx="1188000" cy="157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2"/>
          <p:cNvPicPr preferRelativeResize="0"/>
          <p:nvPr/>
        </p:nvPicPr>
        <p:blipFill rotWithShape="1">
          <a:blip r:embed="rId6">
            <a:alphaModFix/>
          </a:blip>
          <a:srcRect l="46298" t="49894" b="47949"/>
          <a:stretch/>
        </p:blipFill>
        <p:spPr>
          <a:xfrm>
            <a:off x="422934" y="783055"/>
            <a:ext cx="1188000" cy="26477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2"/>
          <p:cNvSpPr/>
          <p:nvPr/>
        </p:nvSpPr>
        <p:spPr>
          <a:xfrm>
            <a:off x="108007" y="334796"/>
            <a:ext cx="18233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BO" sz="2800" b="0" i="0" u="none" strike="noStrike" cap="none">
                <a:solidFill>
                  <a:srgbClr val="430014"/>
                </a:solidFill>
                <a:latin typeface="Arial"/>
                <a:ea typeface="Arial"/>
                <a:cs typeface="Arial"/>
                <a:sym typeface="Arial"/>
              </a:rPr>
              <a:t>AGETIC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2"/>
          <p:cNvSpPr txBox="1"/>
          <p:nvPr/>
        </p:nvSpPr>
        <p:spPr>
          <a:xfrm>
            <a:off x="3305053" y="635761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BO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contacto@agetic.gob.bo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2"/>
          <p:cNvSpPr txBox="1"/>
          <p:nvPr/>
        </p:nvSpPr>
        <p:spPr>
          <a:xfrm>
            <a:off x="6337651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BO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(+591-2) 2184026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2"/>
          <p:cNvSpPr txBox="1"/>
          <p:nvPr/>
        </p:nvSpPr>
        <p:spPr>
          <a:xfrm>
            <a:off x="219121" y="63757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BO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Geo#: </a:t>
            </a:r>
            <a:r>
              <a:rPr lang="es-BO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6Mmd19yr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2"/>
          <p:cNvSpPr txBox="1"/>
          <p:nvPr/>
        </p:nvSpPr>
        <p:spPr>
          <a:xfrm>
            <a:off x="9096049" y="63652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BO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www.agetic.gob.bo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" name="Google Shape;118;p12"/>
          <p:cNvGrpSpPr/>
          <p:nvPr/>
        </p:nvGrpSpPr>
        <p:grpSpPr>
          <a:xfrm>
            <a:off x="1617615" y="267561"/>
            <a:ext cx="2513548" cy="858603"/>
            <a:chOff x="9463299" y="119748"/>
            <a:chExt cx="2513548" cy="858603"/>
          </a:xfrm>
        </p:grpSpPr>
        <p:pic>
          <p:nvPicPr>
            <p:cNvPr id="119" name="Google Shape;119;p1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463299" y="119748"/>
              <a:ext cx="2513548" cy="858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1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463299" y="119748"/>
              <a:ext cx="2513548" cy="85860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2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B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B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7" name="Google Shape;137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9" name="Google Shape;139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B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B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B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5" name="Google Shape;155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6" name="Google Shape;15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B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62" name="Google Shape;162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3" name="Google Shape;163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B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B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B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B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B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B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B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B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3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B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B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BO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B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B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"/>
          <p:cNvSpPr txBox="1"/>
          <p:nvPr/>
        </p:nvSpPr>
        <p:spPr>
          <a:xfrm>
            <a:off x="4358175" y="3037525"/>
            <a:ext cx="6850800" cy="129263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BO" sz="3600" b="1" dirty="0">
                <a:solidFill>
                  <a:srgbClr val="741B47"/>
                </a:solidFill>
              </a:rPr>
              <a:t>NSIAF SISTEMA DE ACTIVOS FIJOS Y ALMACENES</a:t>
            </a:r>
            <a:endParaRPr sz="3600" b="1" dirty="0">
              <a:solidFill>
                <a:srgbClr val="741B47"/>
              </a:solidFill>
            </a:endParaRPr>
          </a:p>
        </p:txBody>
      </p:sp>
      <p:sp>
        <p:nvSpPr>
          <p:cNvPr id="3" name="Google Shape;183;p1">
            <a:extLst>
              <a:ext uri="{FF2B5EF4-FFF2-40B4-BE49-F238E27FC236}">
                <a16:creationId xmlns:a16="http://schemas.microsoft.com/office/drawing/2014/main" id="{380CD775-02C9-41A9-97A4-119A38492F5D}"/>
              </a:ext>
            </a:extLst>
          </p:cNvPr>
          <p:cNvSpPr txBox="1"/>
          <p:nvPr/>
        </p:nvSpPr>
        <p:spPr>
          <a:xfrm>
            <a:off x="4440237" y="4784261"/>
            <a:ext cx="6850800" cy="73863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BO" sz="3600" b="1" dirty="0">
                <a:solidFill>
                  <a:srgbClr val="741B47"/>
                </a:solidFill>
              </a:rPr>
              <a:t>Mayo 30 de 2022</a:t>
            </a:r>
            <a:endParaRPr sz="3600" b="1" dirty="0">
              <a:solidFill>
                <a:srgbClr val="741B47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A74D1B3-F35E-48DB-8F96-BFAB27BFB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1098233"/>
            <a:ext cx="10593977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97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c869d2ea29_1_18"/>
          <p:cNvSpPr/>
          <p:nvPr/>
        </p:nvSpPr>
        <p:spPr>
          <a:xfrm>
            <a:off x="3663350" y="2919425"/>
            <a:ext cx="4771129" cy="9514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57020D"/>
                </a:solidFill>
                <a:latin typeface="Arial"/>
              </a:rPr>
              <a:t>GRACIAS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129812dd79_0_18"/>
          <p:cNvSpPr txBox="1"/>
          <p:nvPr/>
        </p:nvSpPr>
        <p:spPr>
          <a:xfrm>
            <a:off x="852899" y="1739100"/>
            <a:ext cx="9932331" cy="4462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s-BO" sz="3000" b="1" dirty="0">
                <a:solidFill>
                  <a:srgbClr val="660033"/>
                </a:solidFill>
                <a:latin typeface="Titillium Web"/>
                <a:ea typeface="Titillium Web"/>
                <a:cs typeface="Titillium Web"/>
                <a:sym typeface="Titillium Web"/>
              </a:rPr>
              <a:t>OBJETIVO: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lang="es-BO" b="1" dirty="0">
              <a:solidFill>
                <a:srgbClr val="660033"/>
              </a:solidFill>
              <a:latin typeface="Titillium Web"/>
              <a:sym typeface="Titillium Web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s-MX" sz="3200" dirty="0"/>
              <a:t>Determinar el alcance y limitaciones del NSIAF como insumo para la presentación de EEFF al SIGEP establecido por la entidad rectora.</a:t>
            </a:r>
            <a:endParaRPr lang="es-MX" sz="2400" b="1" dirty="0">
              <a:solidFill>
                <a:srgbClr val="741B47"/>
              </a:solidFill>
            </a:endParaRP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3000" dirty="0">
              <a:solidFill>
                <a:srgbClr val="66003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0" i="0" u="none" strike="noStrike" cap="none" dirty="0">
              <a:solidFill>
                <a:srgbClr val="660033"/>
              </a:solidFill>
              <a:highlight>
                <a:srgbClr val="FFFFFF"/>
              </a:highlight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F72826E1-C92D-4253-991F-AD045D20F3EC}"/>
              </a:ext>
            </a:extLst>
          </p:cNvPr>
          <p:cNvSpPr txBox="1"/>
          <p:nvPr/>
        </p:nvSpPr>
        <p:spPr>
          <a:xfrm>
            <a:off x="5433732" y="976682"/>
            <a:ext cx="18814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B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NSIAF</a:t>
            </a:r>
          </a:p>
        </p:txBody>
      </p:sp>
      <p:pic>
        <p:nvPicPr>
          <p:cNvPr id="1026" name="Picture 2" descr="FIGURAS GEOMÉTRICAS: TRIÁNGULO - Puzzle Factory">
            <a:extLst>
              <a:ext uri="{FF2B5EF4-FFF2-40B4-BE49-F238E27FC236}">
                <a16:creationId xmlns:a16="http://schemas.microsoft.com/office/drawing/2014/main" id="{BBFABA56-387A-41BF-9DFC-F7C31335D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810" y="2596587"/>
            <a:ext cx="3020377" cy="2823066"/>
          </a:xfrm>
          <a:prstGeom prst="rect">
            <a:avLst/>
          </a:prstGeom>
          <a:pattFill prst="pct5">
            <a:fgClr>
              <a:schemeClr val="lt1"/>
            </a:fgClr>
            <a:bgClr>
              <a:schemeClr val="bg1"/>
            </a:bgClr>
          </a:pattFill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49A70EC-CE03-4A86-A57C-54084BF5183D}"/>
              </a:ext>
            </a:extLst>
          </p:cNvPr>
          <p:cNvSpPr txBox="1"/>
          <p:nvPr/>
        </p:nvSpPr>
        <p:spPr>
          <a:xfrm>
            <a:off x="4709160" y="2159835"/>
            <a:ext cx="28803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B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Aspecto Normativo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A46CC9C-85D6-4026-BE9A-436095083B40}"/>
              </a:ext>
            </a:extLst>
          </p:cNvPr>
          <p:cNvSpPr txBox="1"/>
          <p:nvPr/>
        </p:nvSpPr>
        <p:spPr>
          <a:xfrm>
            <a:off x="7543800" y="5009715"/>
            <a:ext cx="28803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B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Aspecto Técnico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8238FEA-3999-457A-B1CA-B96071269EBC}"/>
              </a:ext>
            </a:extLst>
          </p:cNvPr>
          <p:cNvSpPr txBox="1"/>
          <p:nvPr/>
        </p:nvSpPr>
        <p:spPr>
          <a:xfrm>
            <a:off x="1965960" y="5040195"/>
            <a:ext cx="28803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B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Aspecto Funcional</a:t>
            </a:r>
          </a:p>
        </p:txBody>
      </p:sp>
      <p:pic>
        <p:nvPicPr>
          <p:cNvPr id="15" name="Google Shape;324;g1129eef792f_0_46">
            <a:extLst>
              <a:ext uri="{FF2B5EF4-FFF2-40B4-BE49-F238E27FC236}">
                <a16:creationId xmlns:a16="http://schemas.microsoft.com/office/drawing/2014/main" id="{CFF85D84-25FF-4346-ADA3-491D559F7A6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71720" y="4861780"/>
            <a:ext cx="1184914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315;g1129eef792f_0_40">
            <a:extLst>
              <a:ext uri="{FF2B5EF4-FFF2-40B4-BE49-F238E27FC236}">
                <a16:creationId xmlns:a16="http://schemas.microsoft.com/office/drawing/2014/main" id="{1E065951-71AA-4A5D-B871-D83019B143AC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35366" y="5009715"/>
            <a:ext cx="890677" cy="461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5A27FB4-32DC-4AAB-AB93-D0AD376A23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3800" y="1997820"/>
            <a:ext cx="1180688" cy="785694"/>
          </a:xfrm>
          <a:prstGeom prst="rect">
            <a:avLst/>
          </a:prstGeom>
        </p:spPr>
      </p:pic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6F579E54-25C8-48BF-B5AB-8BBDFB000467}"/>
              </a:ext>
            </a:extLst>
          </p:cNvPr>
          <p:cNvSpPr/>
          <p:nvPr/>
        </p:nvSpPr>
        <p:spPr>
          <a:xfrm>
            <a:off x="411480" y="1828800"/>
            <a:ext cx="11064240" cy="405251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411870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EA831A8-1216-44FD-A83F-CDE6BE516D88}"/>
              </a:ext>
            </a:extLst>
          </p:cNvPr>
          <p:cNvSpPr txBox="1"/>
          <p:nvPr/>
        </p:nvSpPr>
        <p:spPr>
          <a:xfrm>
            <a:off x="594360" y="1336875"/>
            <a:ext cx="28803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B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Aspecto Normativo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0C941BE-D707-40D1-A208-474ED8CBD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0" y="1336874"/>
            <a:ext cx="1180688" cy="46166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4D148E0-BB80-44F3-B962-B4754119E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4537" y="1143000"/>
            <a:ext cx="3578507" cy="504729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48ECF2F-54E8-4F75-88FF-E98F4DFB9FE4}"/>
              </a:ext>
            </a:extLst>
          </p:cNvPr>
          <p:cNvSpPr txBox="1"/>
          <p:nvPr/>
        </p:nvSpPr>
        <p:spPr>
          <a:xfrm>
            <a:off x="2662730" y="6550223"/>
            <a:ext cx="93421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BO" dirty="0"/>
              <a:t>https://www.google.com/search?client=firefox-b-d&amp;q=norma+para+la+presentacion+de+EEFF+al+SIGEP</a:t>
            </a:r>
          </a:p>
        </p:txBody>
      </p:sp>
    </p:spTree>
    <p:extLst>
      <p:ext uri="{BB962C8B-B14F-4D97-AF65-F5344CB8AC3E}">
        <p14:creationId xmlns:p14="http://schemas.microsoft.com/office/powerpoint/2010/main" val="3681720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26D9F2A-3ED2-4095-94F1-70A909122F44}"/>
              </a:ext>
            </a:extLst>
          </p:cNvPr>
          <p:cNvSpPr txBox="1"/>
          <p:nvPr/>
        </p:nvSpPr>
        <p:spPr>
          <a:xfrm>
            <a:off x="621630" y="1685749"/>
            <a:ext cx="5925160" cy="10754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lnSpc>
                <a:spcPct val="120000"/>
              </a:lnSpc>
              <a:defRPr sz="2800" b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" dirty="0"/>
              <a:t>¿QUIÉNES PRESENTAN ESTADOS FINANCIEROS?</a:t>
            </a:r>
            <a:endParaRPr lang="es-B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C94E0AF-5078-4AF5-B672-B90C45D78A51}"/>
              </a:ext>
            </a:extLst>
          </p:cNvPr>
          <p:cNvSpPr txBox="1"/>
          <p:nvPr/>
        </p:nvSpPr>
        <p:spPr>
          <a:xfrm>
            <a:off x="3288630" y="3990148"/>
            <a:ext cx="9067800" cy="1808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20000"/>
              </a:lnSpc>
            </a:pPr>
            <a:r>
              <a:rPr lang="es-ES" sz="3200" dirty="0">
                <a:latin typeface="Century Gothic" panose="020B0502020202020204" pitchFamily="34" charset="0"/>
              </a:rPr>
              <a:t>Todas las entidades que forman parte del Sector Público y operan en los sistemas SIGEP Web, SIGEP Móvil y Sistema Propio.</a:t>
            </a:r>
          </a:p>
        </p:txBody>
      </p:sp>
      <p:sp>
        <p:nvSpPr>
          <p:cNvPr id="7" name="Flecha: curvada hacia la derecha 6">
            <a:extLst>
              <a:ext uri="{FF2B5EF4-FFF2-40B4-BE49-F238E27FC236}">
                <a16:creationId xmlns:a16="http://schemas.microsoft.com/office/drawing/2014/main" id="{C1B6099A-EC0A-45FD-9D5F-6CA65F003BD5}"/>
              </a:ext>
            </a:extLst>
          </p:cNvPr>
          <p:cNvSpPr/>
          <p:nvPr/>
        </p:nvSpPr>
        <p:spPr>
          <a:xfrm rot="19132740">
            <a:off x="1297606" y="3313845"/>
            <a:ext cx="1356360" cy="2503363"/>
          </a:xfrm>
          <a:prstGeom prst="curved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434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3C94E0AF-5078-4AF5-B672-B90C45D78A51}"/>
              </a:ext>
            </a:extLst>
          </p:cNvPr>
          <p:cNvSpPr txBox="1"/>
          <p:nvPr/>
        </p:nvSpPr>
        <p:spPr>
          <a:xfrm>
            <a:off x="3124200" y="3322320"/>
            <a:ext cx="9067800" cy="2989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20000"/>
              </a:lnSpc>
            </a:pPr>
            <a:r>
              <a:rPr lang="es-ES" sz="3200" dirty="0">
                <a:latin typeface="Century Gothic" panose="020B0502020202020204" pitchFamily="34" charset="0"/>
              </a:rPr>
              <a:t>Hasta el 28 de febrero de cada año y de acuerdo al Parágrafo II del Artículo 20 de la Ley </a:t>
            </a:r>
            <a:r>
              <a:rPr lang="es-ES" sz="3200" dirty="0" err="1">
                <a:latin typeface="Century Gothic" panose="020B0502020202020204" pitchFamily="34" charset="0"/>
              </a:rPr>
              <a:t>N°</a:t>
            </a:r>
            <a:r>
              <a:rPr lang="es-ES" sz="3200" dirty="0">
                <a:latin typeface="Century Gothic" panose="020B0502020202020204" pitchFamily="34" charset="0"/>
              </a:rPr>
              <a:t> 2341 de 23 de abril de 2002, de Procedimiento Administrativo, las entidades remitieron el </a:t>
            </a:r>
            <a:r>
              <a:rPr lang="es-ES" sz="3200" b="1" dirty="0">
                <a:latin typeface="Century Gothic" panose="020B0502020202020204" pitchFamily="34" charset="0"/>
              </a:rPr>
              <a:t>28 de febrero de 2022.</a:t>
            </a:r>
            <a:endParaRPr lang="es-ES" sz="3200" dirty="0">
              <a:latin typeface="Century Gothic" panose="020B0502020202020204" pitchFamily="34" charset="0"/>
            </a:endParaRPr>
          </a:p>
        </p:txBody>
      </p:sp>
      <p:sp>
        <p:nvSpPr>
          <p:cNvPr id="7" name="Flecha: curvada hacia la derecha 6">
            <a:extLst>
              <a:ext uri="{FF2B5EF4-FFF2-40B4-BE49-F238E27FC236}">
                <a16:creationId xmlns:a16="http://schemas.microsoft.com/office/drawing/2014/main" id="{C1B6099A-EC0A-45FD-9D5F-6CA65F003BD5}"/>
              </a:ext>
            </a:extLst>
          </p:cNvPr>
          <p:cNvSpPr/>
          <p:nvPr/>
        </p:nvSpPr>
        <p:spPr>
          <a:xfrm rot="19132740">
            <a:off x="901366" y="3268125"/>
            <a:ext cx="1356360" cy="2503363"/>
          </a:xfrm>
          <a:prstGeom prst="curved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>
              <a:solidFill>
                <a:schemeClr val="tx1"/>
              </a:solidFill>
            </a:endParaRPr>
          </a:p>
        </p:txBody>
      </p:sp>
      <p:sp>
        <p:nvSpPr>
          <p:cNvPr id="5" name="Rectángulo redondeado 3">
            <a:extLst>
              <a:ext uri="{FF2B5EF4-FFF2-40B4-BE49-F238E27FC236}">
                <a16:creationId xmlns:a16="http://schemas.microsoft.com/office/drawing/2014/main" id="{D4FFA4EA-CB86-4FBF-A80D-17791CCAFD6C}"/>
              </a:ext>
            </a:extLst>
          </p:cNvPr>
          <p:cNvSpPr/>
          <p:nvPr/>
        </p:nvSpPr>
        <p:spPr>
          <a:xfrm>
            <a:off x="641727" y="1616088"/>
            <a:ext cx="5027553" cy="11529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s-ES" sz="2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¿CUÁNDO DEBEN PRESENTAR?</a:t>
            </a:r>
          </a:p>
        </p:txBody>
      </p:sp>
    </p:spTree>
    <p:extLst>
      <p:ext uri="{BB962C8B-B14F-4D97-AF65-F5344CB8AC3E}">
        <p14:creationId xmlns:p14="http://schemas.microsoft.com/office/powerpoint/2010/main" val="12793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FDC79023-C8DF-43A4-83BC-B97AE2FC57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7674891"/>
              </p:ext>
            </p:extLst>
          </p:nvPr>
        </p:nvGraphicFramePr>
        <p:xfrm>
          <a:off x="2617470" y="1000124"/>
          <a:ext cx="8843010" cy="585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id="{2B202FBB-C1CD-4E92-8E17-134A4C70FFF2}"/>
              </a:ext>
            </a:extLst>
          </p:cNvPr>
          <p:cNvSpPr/>
          <p:nvPr/>
        </p:nvSpPr>
        <p:spPr>
          <a:xfrm>
            <a:off x="4683034" y="6702879"/>
            <a:ext cx="62810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es-ES_tradnl" sz="1200" b="1" i="1" kern="1200" dirty="0">
                <a:solidFill>
                  <a:srgbClr val="C00000"/>
                </a:solidFill>
                <a:latin typeface="Calibri" panose="020F0502020204030204"/>
                <a:ea typeface="+mn-ea"/>
                <a:cs typeface="+mn-cs"/>
              </a:rPr>
              <a:t>(SIGEP) = Reportes generados en el Sistema de Gestión Pública, no incluye </a:t>
            </a:r>
            <a:r>
              <a:rPr lang="es-ES_tradnl" sz="1200" b="1" i="1" kern="1200" dirty="0" err="1">
                <a:solidFill>
                  <a:srgbClr val="C00000"/>
                </a:solidFill>
                <a:latin typeface="Calibri" panose="020F0502020204030204"/>
                <a:ea typeface="+mn-ea"/>
                <a:cs typeface="+mn-cs"/>
              </a:rPr>
              <a:t>Sigep</a:t>
            </a:r>
            <a:r>
              <a:rPr lang="es-ES_tradnl" sz="1200" b="1" i="1" kern="1200" dirty="0">
                <a:solidFill>
                  <a:srgbClr val="C00000"/>
                </a:solidFill>
                <a:latin typeface="Calibri" panose="020F0502020204030204"/>
                <a:ea typeface="+mn-ea"/>
                <a:cs typeface="+mn-cs"/>
              </a:rPr>
              <a:t> Móvil y Propios</a:t>
            </a:r>
            <a:endParaRPr lang="es-BO" sz="12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A34253FA-67C3-45D2-B7E1-C2647D8F3E24}"/>
              </a:ext>
            </a:extLst>
          </p:cNvPr>
          <p:cNvCxnSpPr>
            <a:cxnSpLocks/>
          </p:cNvCxnSpPr>
          <p:nvPr/>
        </p:nvCxnSpPr>
        <p:spPr>
          <a:xfrm flipV="1">
            <a:off x="2349661" y="1794078"/>
            <a:ext cx="3310359" cy="16204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F3B89F88-8AF3-4B98-8A64-AD8EB9C18F4B}"/>
              </a:ext>
            </a:extLst>
          </p:cNvPr>
          <p:cNvCxnSpPr>
            <a:cxnSpLocks/>
          </p:cNvCxnSpPr>
          <p:nvPr/>
        </p:nvCxnSpPr>
        <p:spPr>
          <a:xfrm flipV="1">
            <a:off x="2326511" y="1946478"/>
            <a:ext cx="3323859" cy="964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6DF2FBC3-7BED-4F7D-8425-6FF54DA70CD2}"/>
              </a:ext>
            </a:extLst>
          </p:cNvPr>
          <p:cNvCxnSpPr>
            <a:cxnSpLocks/>
          </p:cNvCxnSpPr>
          <p:nvPr/>
        </p:nvCxnSpPr>
        <p:spPr>
          <a:xfrm flipV="1">
            <a:off x="2305289" y="6298564"/>
            <a:ext cx="3310359" cy="16204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BC7D72C8-E6F1-460A-8CA1-551131C045B5}"/>
              </a:ext>
            </a:extLst>
          </p:cNvPr>
          <p:cNvCxnSpPr>
            <a:cxnSpLocks/>
          </p:cNvCxnSpPr>
          <p:nvPr/>
        </p:nvCxnSpPr>
        <p:spPr>
          <a:xfrm flipV="1">
            <a:off x="2326511" y="6450964"/>
            <a:ext cx="3279487" cy="964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026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1BA1B3D-8F1E-4E27-9F0C-0C0811A0598E}"/>
              </a:ext>
            </a:extLst>
          </p:cNvPr>
          <p:cNvSpPr txBox="1"/>
          <p:nvPr/>
        </p:nvSpPr>
        <p:spPr>
          <a:xfrm>
            <a:off x="1456511" y="1212778"/>
            <a:ext cx="28803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B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Aspecto Funcional</a:t>
            </a:r>
          </a:p>
        </p:txBody>
      </p:sp>
      <p:pic>
        <p:nvPicPr>
          <p:cNvPr id="3" name="Google Shape;315;g1129eef792f_0_40">
            <a:extLst>
              <a:ext uri="{FF2B5EF4-FFF2-40B4-BE49-F238E27FC236}">
                <a16:creationId xmlns:a16="http://schemas.microsoft.com/office/drawing/2014/main" id="{CF2E82CB-6B72-4739-92A3-4DB37EE2998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5917" y="1182298"/>
            <a:ext cx="890677" cy="4616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471B5DD-738C-4A25-BD2A-51F5E06007DF}"/>
              </a:ext>
            </a:extLst>
          </p:cNvPr>
          <p:cNvSpPr txBox="1"/>
          <p:nvPr/>
        </p:nvSpPr>
        <p:spPr>
          <a:xfrm>
            <a:off x="489131" y="5698276"/>
            <a:ext cx="7688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dirty="0"/>
              <a:t>374: Agencia de Gobierno Electrónico y tecnologías de Información y comunicación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AA1D6F6-D495-4C02-AC0C-5ED161EB5C30}"/>
              </a:ext>
            </a:extLst>
          </p:cNvPr>
          <p:cNvSpPr txBox="1"/>
          <p:nvPr/>
        </p:nvSpPr>
        <p:spPr>
          <a:xfrm>
            <a:off x="497838" y="5315094"/>
            <a:ext cx="7688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dirty="0"/>
              <a:t>32100: Papel Agencia de Gobierno Electrónico y tecnologías de Información y comunicación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69FAB79-F593-41F4-8975-6334643E3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788" y="1195361"/>
            <a:ext cx="6192783" cy="388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953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429D7A2-512C-4117-96A9-40326C782976}"/>
              </a:ext>
            </a:extLst>
          </p:cNvPr>
          <p:cNvSpPr txBox="1"/>
          <p:nvPr/>
        </p:nvSpPr>
        <p:spPr>
          <a:xfrm>
            <a:off x="359229" y="1143109"/>
            <a:ext cx="28803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B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Aspecto Técnico</a:t>
            </a:r>
          </a:p>
        </p:txBody>
      </p:sp>
      <p:pic>
        <p:nvPicPr>
          <p:cNvPr id="5" name="Google Shape;324;g1129eef792f_0_46">
            <a:extLst>
              <a:ext uri="{FF2B5EF4-FFF2-40B4-BE49-F238E27FC236}">
                <a16:creationId xmlns:a16="http://schemas.microsoft.com/office/drawing/2014/main" id="{026A2ACB-E3E8-4919-B3DE-2BE769B9353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13275" y="995174"/>
            <a:ext cx="1249274" cy="63768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19FA572-9827-4EB9-8D20-B32A5FAD1E72}"/>
              </a:ext>
            </a:extLst>
          </p:cNvPr>
          <p:cNvSpPr txBox="1"/>
          <p:nvPr/>
        </p:nvSpPr>
        <p:spPr>
          <a:xfrm>
            <a:off x="3009900" y="3059668"/>
            <a:ext cx="61722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BO" dirty="0"/>
              <a:t>https://taiga.agetic.gob.bo/project/rmartinez-implementacion-de-soluciones-tecnologicas/wiki/procedimiento-para-implementacion-de-sistema-nsiaf-activos-fijos-y-almacenes</a:t>
            </a:r>
          </a:p>
        </p:txBody>
      </p:sp>
    </p:spTree>
    <p:extLst>
      <p:ext uri="{BB962C8B-B14F-4D97-AF65-F5344CB8AC3E}">
        <p14:creationId xmlns:p14="http://schemas.microsoft.com/office/powerpoint/2010/main" val="168774800"/>
      </p:ext>
    </p:extLst>
  </p:cSld>
  <p:clrMapOvr>
    <a:masterClrMapping/>
  </p:clrMapOvr>
</p:sld>
</file>

<file path=ppt/theme/theme1.xml><?xml version="1.0" encoding="utf-8"?>
<a:theme xmlns:a="http://schemas.openxmlformats.org/drawingml/2006/main" name="2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440</Words>
  <Application>Microsoft Office PowerPoint</Application>
  <PresentationFormat>Panorámica</PresentationFormat>
  <Paragraphs>57</Paragraphs>
  <Slides>11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Titillium Web SemiBold</vt:lpstr>
      <vt:lpstr>Arial</vt:lpstr>
      <vt:lpstr>Calibri</vt:lpstr>
      <vt:lpstr>Century Gothic</vt:lpstr>
      <vt:lpstr>Titillium Web</vt:lpstr>
      <vt:lpstr>Calibri Light</vt:lpstr>
      <vt:lpstr>2_Tema de Office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Marcelo Loayza Alfaro</dc:creator>
  <cp:lastModifiedBy>Dora</cp:lastModifiedBy>
  <cp:revision>4</cp:revision>
  <dcterms:created xsi:type="dcterms:W3CDTF">2021-03-03T12:32:13Z</dcterms:created>
  <dcterms:modified xsi:type="dcterms:W3CDTF">2023-01-25T16:59:02Z</dcterms:modified>
</cp:coreProperties>
</file>